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793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g56L0wBQYVrRN7jYnhoBPSuFS03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65" d="100"/>
          <a:sy n="165" d="100"/>
        </p:scale>
        <p:origin x="664" y="184"/>
      </p:cViewPr>
      <p:guideLst>
        <p:guide orient="horz" pos="1620"/>
        <p:guide pos="2880"/>
        <p:guide pos="7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0" i="0" u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Wellbeing is one of the </a:t>
            </a:r>
            <a:r>
              <a:rPr lang="en-US" sz="1800" b="1" i="0" u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fastest growing industries in the UK</a:t>
            </a:r>
            <a:r>
              <a:rPr lang="en-US" sz="1800" b="0" i="0" u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with brands increasingly exploring how they can influence their customers' wellbeing. But in a time where wellbeing is a part of everything and anything, it’s also </a:t>
            </a:r>
            <a:r>
              <a:rPr lang="en-US" sz="1800" b="1" i="0" u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difficult to get it right.</a:t>
            </a:r>
            <a:r>
              <a:rPr lang="en-US" sz="1800" b="0" i="0" u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b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b="0"/>
            </a:br>
            <a:r>
              <a:rPr lang="en-US" sz="1800" b="1" i="0" u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ITV</a:t>
            </a:r>
            <a:r>
              <a:rPr lang="en-US" sz="1800" b="0" i="0" u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 produced and been home to some of the </a:t>
            </a:r>
            <a:r>
              <a:rPr lang="en-US" sz="1800" b="1" i="0" u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biggest mainstream wellbeing campaigns</a:t>
            </a:r>
            <a:r>
              <a:rPr lang="en-US" sz="1800" b="0" i="0" u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the past decade. From Britain Get Talking, Eat Them to Defeat Them, Bowel Babe and the Menopause bus. </a:t>
            </a:r>
            <a:endParaRPr b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b="0"/>
            </a:br>
            <a:r>
              <a:rPr lang="en-US" sz="1800" b="0" i="0" u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research was commissioned to </a:t>
            </a:r>
            <a:r>
              <a:rPr lang="en-US" sz="1800" b="1" i="0" u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codify </a:t>
            </a:r>
            <a:r>
              <a:rPr lang="en-US" sz="1800" b="0" i="0" u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we at ITV have learnt about wellbeing from our audiences, campaigns and our research partners to </a:t>
            </a:r>
            <a:r>
              <a:rPr lang="en-US" sz="1800" b="1" i="0" u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help brands talk about wellbeing better.</a:t>
            </a:r>
            <a:endParaRPr b="0"/>
          </a:p>
          <a:p>
            <a:pPr marL="457200" marR="0" lvl="0" indent="-22860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4" name="Google Shape;31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0" name="Google Shape;3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36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with 2 Column">
  <p:cSld name="1_Text with 2 Column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 txBox="1">
            <a:spLocks noGrp="1"/>
          </p:cNvSpPr>
          <p:nvPr>
            <p:ph type="body" idx="1"/>
          </p:nvPr>
        </p:nvSpPr>
        <p:spPr>
          <a:xfrm>
            <a:off x="1242538" y="1389063"/>
            <a:ext cx="5131367" cy="61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9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body" idx="2"/>
          </p:nvPr>
        </p:nvSpPr>
        <p:spPr>
          <a:xfrm>
            <a:off x="1242538" y="2205039"/>
            <a:ext cx="5130800" cy="152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ext with 2 Column">
  <p:cSld name="9_Text with 2 Colum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8"/>
          <p:cNvSpPr txBox="1">
            <a:spLocks noGrp="1"/>
          </p:cNvSpPr>
          <p:nvPr>
            <p:ph type="body" idx="1"/>
          </p:nvPr>
        </p:nvSpPr>
        <p:spPr>
          <a:xfrm>
            <a:off x="1243012" y="1129109"/>
            <a:ext cx="6249988" cy="249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>
                <a:srgbClr val="3F3F3F"/>
              </a:buClr>
              <a:buSzPts val="2850"/>
              <a:buFont typeface="Arial"/>
              <a:buNone/>
              <a:defRPr sz="2850" b="1" i="1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90525" algn="l" rtl="0">
              <a:lnSpc>
                <a:spcPct val="100000"/>
              </a:lnSpc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Char char="–"/>
              <a:defRPr sz="2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4363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Char char="•"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38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8"/>
          <p:cNvSpPr txBox="1">
            <a:spLocks noGrp="1"/>
          </p:cNvSpPr>
          <p:nvPr>
            <p:ph type="body" idx="2"/>
          </p:nvPr>
        </p:nvSpPr>
        <p:spPr>
          <a:xfrm>
            <a:off x="1243012" y="3806783"/>
            <a:ext cx="5130800" cy="31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ext with 2 Column">
  <p:cSld name="20_Text with 2 Colum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body" idx="1"/>
          </p:nvPr>
        </p:nvSpPr>
        <p:spPr>
          <a:xfrm>
            <a:off x="1242538" y="2571750"/>
            <a:ext cx="4334764" cy="152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39"/>
          <p:cNvSpPr>
            <a:spLocks noGrp="1"/>
          </p:cNvSpPr>
          <p:nvPr>
            <p:ph type="pic" idx="2"/>
          </p:nvPr>
        </p:nvSpPr>
        <p:spPr>
          <a:xfrm>
            <a:off x="6340607" y="0"/>
            <a:ext cx="2803392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39"/>
          <p:cNvSpPr txBox="1">
            <a:spLocks noGrp="1"/>
          </p:cNvSpPr>
          <p:nvPr>
            <p:ph type="body" idx="3"/>
          </p:nvPr>
        </p:nvSpPr>
        <p:spPr>
          <a:xfrm>
            <a:off x="1242539" y="1287722"/>
            <a:ext cx="4334764" cy="1085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xt with 2 Column">
  <p:cSld name="3_Text with 2 Colum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>
            <a:off x="2239399" y="2263178"/>
            <a:ext cx="5131367" cy="61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ext with 2 Column">
  <p:cSld name="13_Text with 2 Colum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1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body" idx="1"/>
          </p:nvPr>
        </p:nvSpPr>
        <p:spPr>
          <a:xfrm>
            <a:off x="1242539" y="4704006"/>
            <a:ext cx="3634261" cy="21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41"/>
          <p:cNvSpPr txBox="1">
            <a:spLocks noGrp="1"/>
          </p:cNvSpPr>
          <p:nvPr>
            <p:ph type="body" idx="2"/>
          </p:nvPr>
        </p:nvSpPr>
        <p:spPr>
          <a:xfrm>
            <a:off x="1242538" y="761742"/>
            <a:ext cx="5131367" cy="61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ext with 2 Column">
  <p:cSld name="14_Text with 2 Column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0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body" idx="1"/>
          </p:nvPr>
        </p:nvSpPr>
        <p:spPr>
          <a:xfrm>
            <a:off x="1242539" y="2483635"/>
            <a:ext cx="1576664" cy="29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body" idx="2"/>
          </p:nvPr>
        </p:nvSpPr>
        <p:spPr>
          <a:xfrm>
            <a:off x="1242538" y="1267628"/>
            <a:ext cx="5131367" cy="61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body" idx="3"/>
          </p:nvPr>
        </p:nvSpPr>
        <p:spPr>
          <a:xfrm>
            <a:off x="3079866" y="2483635"/>
            <a:ext cx="1576664" cy="29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4"/>
          </p:nvPr>
        </p:nvSpPr>
        <p:spPr>
          <a:xfrm>
            <a:off x="4917193" y="2483635"/>
            <a:ext cx="1576664" cy="29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body" idx="5"/>
          </p:nvPr>
        </p:nvSpPr>
        <p:spPr>
          <a:xfrm>
            <a:off x="6754521" y="2483635"/>
            <a:ext cx="1576664" cy="29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body" idx="6"/>
          </p:nvPr>
        </p:nvSpPr>
        <p:spPr>
          <a:xfrm>
            <a:off x="1242539" y="1860339"/>
            <a:ext cx="1576664" cy="29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body" idx="7"/>
          </p:nvPr>
        </p:nvSpPr>
        <p:spPr>
          <a:xfrm>
            <a:off x="1242540" y="2774533"/>
            <a:ext cx="1576663" cy="126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0"/>
          <p:cNvSpPr txBox="1">
            <a:spLocks noGrp="1"/>
          </p:cNvSpPr>
          <p:nvPr>
            <p:ph type="body" idx="8"/>
          </p:nvPr>
        </p:nvSpPr>
        <p:spPr>
          <a:xfrm>
            <a:off x="3079867" y="2774533"/>
            <a:ext cx="1576663" cy="126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0"/>
          <p:cNvSpPr txBox="1">
            <a:spLocks noGrp="1"/>
          </p:cNvSpPr>
          <p:nvPr>
            <p:ph type="body" idx="9"/>
          </p:nvPr>
        </p:nvSpPr>
        <p:spPr>
          <a:xfrm>
            <a:off x="4917194" y="2774533"/>
            <a:ext cx="1576663" cy="126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3"/>
          </p:nvPr>
        </p:nvSpPr>
        <p:spPr>
          <a:xfrm>
            <a:off x="6754522" y="2774533"/>
            <a:ext cx="1576663" cy="126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ext with 2 Column">
  <p:cSld name="7_Text with 2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1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body" idx="1"/>
          </p:nvPr>
        </p:nvSpPr>
        <p:spPr>
          <a:xfrm>
            <a:off x="1242538" y="947739"/>
            <a:ext cx="5131367" cy="63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1"/>
          <p:cNvSpPr>
            <a:spLocks noGrp="1"/>
          </p:cNvSpPr>
          <p:nvPr>
            <p:ph type="pic" idx="2"/>
          </p:nvPr>
        </p:nvSpPr>
        <p:spPr>
          <a:xfrm>
            <a:off x="1242538" y="3127825"/>
            <a:ext cx="7901462" cy="1054145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31"/>
          <p:cNvSpPr txBox="1">
            <a:spLocks noGrp="1"/>
          </p:cNvSpPr>
          <p:nvPr>
            <p:ph type="body" idx="3"/>
          </p:nvPr>
        </p:nvSpPr>
        <p:spPr>
          <a:xfrm>
            <a:off x="1242538" y="1877243"/>
            <a:ext cx="3328987" cy="105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4"/>
          </p:nvPr>
        </p:nvSpPr>
        <p:spPr>
          <a:xfrm>
            <a:off x="4911498" y="1877242"/>
            <a:ext cx="3328987" cy="105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ext with 2 Column">
  <p:cSld name="16_Text with 2 Colum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2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body" idx="1"/>
          </p:nvPr>
        </p:nvSpPr>
        <p:spPr>
          <a:xfrm>
            <a:off x="1242538" y="1003224"/>
            <a:ext cx="5131367" cy="61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32"/>
          <p:cNvSpPr>
            <a:spLocks noGrp="1"/>
          </p:cNvSpPr>
          <p:nvPr>
            <p:ph type="pic" idx="2"/>
          </p:nvPr>
        </p:nvSpPr>
        <p:spPr>
          <a:xfrm>
            <a:off x="1357641" y="2855047"/>
            <a:ext cx="2322297" cy="1345307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32"/>
          <p:cNvSpPr>
            <a:spLocks noGrp="1"/>
          </p:cNvSpPr>
          <p:nvPr>
            <p:ph type="pic" idx="3"/>
          </p:nvPr>
        </p:nvSpPr>
        <p:spPr>
          <a:xfrm>
            <a:off x="3857064" y="2855047"/>
            <a:ext cx="2322297" cy="1345307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32"/>
          <p:cNvSpPr>
            <a:spLocks noGrp="1"/>
          </p:cNvSpPr>
          <p:nvPr>
            <p:ph type="pic" idx="4"/>
          </p:nvPr>
        </p:nvSpPr>
        <p:spPr>
          <a:xfrm>
            <a:off x="6356487" y="2855047"/>
            <a:ext cx="2322297" cy="1345307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32"/>
          <p:cNvSpPr txBox="1">
            <a:spLocks noGrp="1"/>
          </p:cNvSpPr>
          <p:nvPr>
            <p:ph type="body" idx="5"/>
          </p:nvPr>
        </p:nvSpPr>
        <p:spPr>
          <a:xfrm>
            <a:off x="1242538" y="1848271"/>
            <a:ext cx="6301261" cy="75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ext with 2 Column">
  <p:cSld name="10_Text with 2 Colum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3"/>
          <p:cNvSpPr txBox="1">
            <a:spLocks noGrp="1"/>
          </p:cNvSpPr>
          <p:nvPr>
            <p:ph type="body" idx="1"/>
          </p:nvPr>
        </p:nvSpPr>
        <p:spPr>
          <a:xfrm>
            <a:off x="1242539" y="1389063"/>
            <a:ext cx="4334764" cy="61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body" idx="2"/>
          </p:nvPr>
        </p:nvSpPr>
        <p:spPr>
          <a:xfrm>
            <a:off x="1242538" y="2205039"/>
            <a:ext cx="4334764" cy="152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33"/>
          <p:cNvSpPr>
            <a:spLocks noGrp="1"/>
          </p:cNvSpPr>
          <p:nvPr>
            <p:ph type="pic" idx="3"/>
          </p:nvPr>
        </p:nvSpPr>
        <p:spPr>
          <a:xfrm>
            <a:off x="6340607" y="0"/>
            <a:ext cx="2803392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ext with 2 Column">
  <p:cSld name="4_Text with 2 Colum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4"/>
          <p:cNvSpPr>
            <a:spLocks noGrp="1"/>
          </p:cNvSpPr>
          <p:nvPr>
            <p:ph type="pic" idx="2"/>
          </p:nvPr>
        </p:nvSpPr>
        <p:spPr>
          <a:xfrm>
            <a:off x="681318" y="0"/>
            <a:ext cx="8462682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34"/>
          <p:cNvSpPr txBox="1">
            <a:spLocks noGrp="1"/>
          </p:cNvSpPr>
          <p:nvPr>
            <p:ph type="body" idx="1"/>
          </p:nvPr>
        </p:nvSpPr>
        <p:spPr>
          <a:xfrm>
            <a:off x="2239399" y="2263178"/>
            <a:ext cx="5131367" cy="61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ext with 2 Column">
  <p:cSld name="17_Text with 2 Colum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5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5"/>
          <p:cNvSpPr txBox="1">
            <a:spLocks noGrp="1"/>
          </p:cNvSpPr>
          <p:nvPr>
            <p:ph type="body" idx="1"/>
          </p:nvPr>
        </p:nvSpPr>
        <p:spPr>
          <a:xfrm>
            <a:off x="1242539" y="2254725"/>
            <a:ext cx="2101524" cy="29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body" idx="2"/>
          </p:nvPr>
        </p:nvSpPr>
        <p:spPr>
          <a:xfrm>
            <a:off x="4918668" y="2254725"/>
            <a:ext cx="2101524" cy="29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3"/>
          </p:nvPr>
        </p:nvSpPr>
        <p:spPr>
          <a:xfrm>
            <a:off x="1242538" y="2571750"/>
            <a:ext cx="3329461" cy="140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4"/>
          </p:nvPr>
        </p:nvSpPr>
        <p:spPr>
          <a:xfrm>
            <a:off x="4918668" y="2571750"/>
            <a:ext cx="3329461" cy="140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body" idx="5"/>
          </p:nvPr>
        </p:nvSpPr>
        <p:spPr>
          <a:xfrm>
            <a:off x="1242538" y="1409142"/>
            <a:ext cx="5131367" cy="61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ext with 2 Column">
  <p:cSld name="15_Text with 2 Colum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6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6"/>
          <p:cNvSpPr>
            <a:spLocks noGrp="1"/>
          </p:cNvSpPr>
          <p:nvPr>
            <p:ph type="pic" idx="2"/>
          </p:nvPr>
        </p:nvSpPr>
        <p:spPr>
          <a:xfrm>
            <a:off x="1347041" y="2830541"/>
            <a:ext cx="3141120" cy="1345307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36"/>
          <p:cNvSpPr>
            <a:spLocks noGrp="1"/>
          </p:cNvSpPr>
          <p:nvPr>
            <p:ph type="pic" idx="3"/>
          </p:nvPr>
        </p:nvSpPr>
        <p:spPr>
          <a:xfrm>
            <a:off x="4864845" y="2830541"/>
            <a:ext cx="3141120" cy="1345307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36"/>
          <p:cNvSpPr txBox="1">
            <a:spLocks noGrp="1"/>
          </p:cNvSpPr>
          <p:nvPr>
            <p:ph type="body" idx="1"/>
          </p:nvPr>
        </p:nvSpPr>
        <p:spPr>
          <a:xfrm>
            <a:off x="1242539" y="1901900"/>
            <a:ext cx="3141120" cy="75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4"/>
          </p:nvPr>
        </p:nvSpPr>
        <p:spPr>
          <a:xfrm>
            <a:off x="4760342" y="1901899"/>
            <a:ext cx="3141120" cy="75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body" idx="5"/>
          </p:nvPr>
        </p:nvSpPr>
        <p:spPr>
          <a:xfrm>
            <a:off x="1242538" y="1003224"/>
            <a:ext cx="5131367" cy="61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ext with 2 Column">
  <p:cSld name="6_Text with 2 Colum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7"/>
          <p:cNvSpPr txBox="1">
            <a:spLocks noGrp="1"/>
          </p:cNvSpPr>
          <p:nvPr>
            <p:ph type="body" idx="1"/>
          </p:nvPr>
        </p:nvSpPr>
        <p:spPr>
          <a:xfrm>
            <a:off x="1242538" y="1280646"/>
            <a:ext cx="5131367" cy="1085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7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body" idx="2"/>
          </p:nvPr>
        </p:nvSpPr>
        <p:spPr>
          <a:xfrm>
            <a:off x="1242538" y="2571750"/>
            <a:ext cx="5130800" cy="152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Clr>
                <a:schemeClr val="dk1"/>
              </a:buClr>
              <a:buSzPts val="2138"/>
              <a:buFont typeface="Arial"/>
              <a:buNone/>
              <a:defRPr sz="21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/>
          <p:nvPr/>
        </p:nvSpPr>
        <p:spPr>
          <a:xfrm>
            <a:off x="0" y="0"/>
            <a:ext cx="675861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Google Shape;12;p2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88336" y="4796934"/>
            <a:ext cx="290766" cy="145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8"/>
          <p:cNvPicPr preferRelativeResize="0"/>
          <p:nvPr/>
        </p:nvPicPr>
        <p:blipFill rotWithShape="1">
          <a:blip r:embed="rId16">
            <a:alphaModFix/>
          </a:blip>
          <a:srcRect l="12549" b="-5616"/>
          <a:stretch/>
        </p:blipFill>
        <p:spPr>
          <a:xfrm>
            <a:off x="7079381" y="4875892"/>
            <a:ext cx="1867989" cy="13336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77">
          <p15:clr>
            <a:srgbClr val="F26B43"/>
          </p15:clr>
        </p15:guide>
        <p15:guide id="2" pos="317">
          <p15:clr>
            <a:srgbClr val="F26B43"/>
          </p15:clr>
        </p15:guide>
        <p15:guide id="3" orient="horz" pos="441">
          <p15:clr>
            <a:srgbClr val="F26B43"/>
          </p15:clr>
        </p15:guide>
        <p15:guide id="4" pos="54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lucy.irving@itv.co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tom.anderson@itv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0730" y="2356503"/>
            <a:ext cx="7282540" cy="430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"/>
          <p:cNvSpPr/>
          <p:nvPr/>
        </p:nvSpPr>
        <p:spPr>
          <a:xfrm>
            <a:off x="673100" y="0"/>
            <a:ext cx="36957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2"/>
          <p:cNvSpPr txBox="1">
            <a:spLocks noGrp="1"/>
          </p:cNvSpPr>
          <p:nvPr>
            <p:ph type="body" idx="1"/>
          </p:nvPr>
        </p:nvSpPr>
        <p:spPr>
          <a:xfrm>
            <a:off x="2029709" y="889995"/>
            <a:ext cx="17862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>
                <a:solidFill>
                  <a:schemeClr val="accent4"/>
                </a:solidFill>
              </a:rPr>
              <a:t>Susie Braun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204" name="Google Shape;204;p12"/>
          <p:cNvSpPr txBox="1">
            <a:spLocks noGrp="1"/>
          </p:cNvSpPr>
          <p:nvPr>
            <p:ph type="body" idx="2"/>
          </p:nvPr>
        </p:nvSpPr>
        <p:spPr>
          <a:xfrm>
            <a:off x="4815745" y="2263800"/>
            <a:ext cx="4144325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>
                <a:solidFill>
                  <a:schemeClr val="dk1"/>
                </a:solidFill>
              </a:rPr>
              <a:t>Leveraging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>
                <a:solidFill>
                  <a:schemeClr val="dk1"/>
                </a:solidFill>
              </a:rPr>
              <a:t>ITV’s wellbeing </a:t>
            </a:r>
            <a:r>
              <a:rPr lang="en-US">
                <a:solidFill>
                  <a:schemeClr val="accent2"/>
                </a:solidFill>
              </a:rPr>
              <a:t>experts</a:t>
            </a:r>
            <a:r>
              <a:rPr lang="en-US"/>
              <a:t>  </a:t>
            </a:r>
            <a:endParaRPr/>
          </a:p>
        </p:txBody>
      </p:sp>
      <p:sp>
        <p:nvSpPr>
          <p:cNvPr id="205" name="Google Shape;205;p12"/>
          <p:cNvSpPr txBox="1">
            <a:spLocks noGrp="1"/>
          </p:cNvSpPr>
          <p:nvPr>
            <p:ph type="body" idx="3"/>
          </p:nvPr>
        </p:nvSpPr>
        <p:spPr>
          <a:xfrm>
            <a:off x="2029703" y="2106050"/>
            <a:ext cx="17862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>
                <a:solidFill>
                  <a:schemeClr val="accent4"/>
                </a:solidFill>
              </a:rPr>
              <a:t>Stephen Mai</a:t>
            </a:r>
            <a:endParaRPr>
              <a:solidFill>
                <a:schemeClr val="accent4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06" name="Google Shape;206;p12"/>
          <p:cNvSpPr txBox="1">
            <a:spLocks noGrp="1"/>
          </p:cNvSpPr>
          <p:nvPr>
            <p:ph type="body" idx="4"/>
          </p:nvPr>
        </p:nvSpPr>
        <p:spPr>
          <a:xfrm>
            <a:off x="2028799" y="3338214"/>
            <a:ext cx="17880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>
                <a:solidFill>
                  <a:schemeClr val="accent4"/>
                </a:solidFill>
              </a:rPr>
              <a:t>Helen Addis </a:t>
            </a:r>
            <a:endParaRPr>
              <a:solidFill>
                <a:schemeClr val="accent4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207" name="Google Shape;207;p12"/>
          <p:cNvSpPr txBox="1">
            <a:spLocks noGrp="1"/>
          </p:cNvSpPr>
          <p:nvPr>
            <p:ph type="body" idx="7"/>
          </p:nvPr>
        </p:nvSpPr>
        <p:spPr>
          <a:xfrm>
            <a:off x="2029709" y="1221930"/>
            <a:ext cx="1786200" cy="52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b="1">
                <a:solidFill>
                  <a:schemeClr val="lt1"/>
                </a:solidFill>
              </a:rPr>
              <a:t>Head of Social Purpose, </a:t>
            </a:r>
            <a:r>
              <a:rPr lang="en-US">
                <a:solidFill>
                  <a:schemeClr val="lt1"/>
                </a:solidFill>
              </a:rPr>
              <a:t>ITV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8" name="Google Shape;208;p12"/>
          <p:cNvSpPr txBox="1">
            <a:spLocks noGrp="1"/>
          </p:cNvSpPr>
          <p:nvPr>
            <p:ph type="body" idx="8"/>
          </p:nvPr>
        </p:nvSpPr>
        <p:spPr>
          <a:xfrm>
            <a:off x="2029703" y="2437984"/>
            <a:ext cx="1786200" cy="72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b="1">
                <a:solidFill>
                  <a:schemeClr val="lt1"/>
                </a:solidFill>
              </a:rPr>
              <a:t>Founder</a:t>
            </a:r>
            <a:r>
              <a:rPr lang="en-US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>
                <a:solidFill>
                  <a:schemeClr val="lt1"/>
                </a:solidFill>
              </a:rPr>
              <a:t>Woo, ITV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9" name="Google Shape;209;p12"/>
          <p:cNvSpPr txBox="1">
            <a:spLocks noGrp="1"/>
          </p:cNvSpPr>
          <p:nvPr>
            <p:ph type="body" idx="9"/>
          </p:nvPr>
        </p:nvSpPr>
        <p:spPr>
          <a:xfrm>
            <a:off x="2028800" y="3670144"/>
            <a:ext cx="2143370" cy="72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b="1">
                <a:solidFill>
                  <a:schemeClr val="lt1"/>
                </a:solidFill>
              </a:rPr>
              <a:t>Features Editor, </a:t>
            </a:r>
            <a:r>
              <a:rPr lang="en-US">
                <a:solidFill>
                  <a:schemeClr val="lt1"/>
                </a:solidFill>
              </a:rPr>
              <a:t>Lorraine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>
                <a:solidFill>
                  <a:schemeClr val="lt1"/>
                </a:solidFill>
              </a:rPr>
              <a:t>&amp; Breast cancer activist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0" name="Google Shape;210;p12"/>
          <p:cNvSpPr txBox="1">
            <a:spLocks noGrp="1"/>
          </p:cNvSpPr>
          <p:nvPr>
            <p:ph type="title"/>
          </p:nvPr>
        </p:nvSpPr>
        <p:spPr>
          <a:xfrm rot="-5400000">
            <a:off x="-2233820" y="2430450"/>
            <a:ext cx="51435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pic>
        <p:nvPicPr>
          <p:cNvPr id="211" name="Google Shape;211;p12"/>
          <p:cNvPicPr preferRelativeResize="0"/>
          <p:nvPr/>
        </p:nvPicPr>
        <p:blipFill rotWithShape="1">
          <a:blip r:embed="rId3">
            <a:alphaModFix/>
          </a:blip>
          <a:srcRect l="6428" t="2611" r="4785" b="25642"/>
          <a:stretch/>
        </p:blipFill>
        <p:spPr>
          <a:xfrm>
            <a:off x="988704" y="851895"/>
            <a:ext cx="925212" cy="92333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2" name="Google Shape;212;p12"/>
          <p:cNvPicPr preferRelativeResize="0"/>
          <p:nvPr/>
        </p:nvPicPr>
        <p:blipFill rotWithShape="1">
          <a:blip r:embed="rId4">
            <a:alphaModFix/>
          </a:blip>
          <a:srcRect l="12736" t="8295" r="16934" b="46764"/>
          <a:stretch/>
        </p:blipFill>
        <p:spPr>
          <a:xfrm>
            <a:off x="988704" y="2062859"/>
            <a:ext cx="925212" cy="92333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3" name="Google Shape;213;p12"/>
          <p:cNvPicPr preferRelativeResize="0"/>
          <p:nvPr/>
        </p:nvPicPr>
        <p:blipFill rotWithShape="1">
          <a:blip r:embed="rId5">
            <a:alphaModFix/>
          </a:blip>
          <a:srcRect b="615"/>
          <a:stretch/>
        </p:blipFill>
        <p:spPr>
          <a:xfrm>
            <a:off x="988704" y="3273823"/>
            <a:ext cx="925212" cy="95828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5239" y="2849555"/>
            <a:ext cx="2320247" cy="13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3"/>
          <p:cNvSpPr txBox="1">
            <a:spLocks noGrp="1"/>
          </p:cNvSpPr>
          <p:nvPr>
            <p:ph type="body" idx="1"/>
          </p:nvPr>
        </p:nvSpPr>
        <p:spPr>
          <a:xfrm>
            <a:off x="1258906" y="951740"/>
            <a:ext cx="7581000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3200">
                <a:solidFill>
                  <a:schemeClr val="dk1"/>
                </a:solidFill>
              </a:rPr>
              <a:t>A</a:t>
            </a:r>
            <a:r>
              <a:rPr lang="en-US" sz="3200"/>
              <a:t> </a:t>
            </a:r>
            <a:r>
              <a:rPr lang="en-US" sz="3200">
                <a:solidFill>
                  <a:schemeClr val="accent2"/>
                </a:solidFill>
              </a:rPr>
              <a:t>significant</a:t>
            </a:r>
            <a:r>
              <a:rPr lang="en-US" sz="3200"/>
              <a:t> </a:t>
            </a:r>
            <a:r>
              <a:rPr lang="en-US" sz="3200">
                <a:solidFill>
                  <a:schemeClr val="dk1"/>
                </a:solidFill>
              </a:rPr>
              <a:t>shift in how </a:t>
            </a:r>
            <a:br>
              <a:rPr lang="en-US" sz="3200">
                <a:solidFill>
                  <a:schemeClr val="dk1"/>
                </a:solidFill>
              </a:rPr>
            </a:br>
            <a:r>
              <a:rPr lang="en-US" sz="3200">
                <a:solidFill>
                  <a:schemeClr val="dk1"/>
                </a:solidFill>
              </a:rPr>
              <a:t>we conceptualise wellbeing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220" name="Google Shape;220;p13"/>
          <p:cNvSpPr txBox="1">
            <a:spLocks noGrp="1"/>
          </p:cNvSpPr>
          <p:nvPr>
            <p:ph type="body" idx="5"/>
          </p:nvPr>
        </p:nvSpPr>
        <p:spPr>
          <a:xfrm>
            <a:off x="1242550" y="2092555"/>
            <a:ext cx="2437200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b="1"/>
              <a:t>Then</a:t>
            </a:r>
            <a:r>
              <a:rPr lang="en-US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sz="1600" b="1">
                <a:solidFill>
                  <a:schemeClr val="accent1"/>
                </a:solidFill>
              </a:rPr>
              <a:t>Institutional</a:t>
            </a:r>
            <a:br>
              <a:rPr lang="en-US" sz="1600" b="1">
                <a:solidFill>
                  <a:schemeClr val="accent2"/>
                </a:solidFill>
              </a:rPr>
            </a:b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body" idx="5"/>
          </p:nvPr>
        </p:nvSpPr>
        <p:spPr>
          <a:xfrm>
            <a:off x="3800300" y="2059130"/>
            <a:ext cx="2589600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b="1"/>
              <a:t>Now</a:t>
            </a:r>
            <a:r>
              <a:rPr lang="en-US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sz="1600" b="1">
                <a:solidFill>
                  <a:schemeClr val="accent1"/>
                </a:solidFill>
              </a:rPr>
              <a:t>Individual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sz="500" b="1">
                <a:solidFill>
                  <a:schemeClr val="accent3"/>
                </a:solidFill>
              </a:rPr>
              <a:t> </a:t>
            </a:r>
            <a:endParaRPr sz="500" b="1"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body" idx="5"/>
          </p:nvPr>
        </p:nvSpPr>
        <p:spPr>
          <a:xfrm>
            <a:off x="6299000" y="2059130"/>
            <a:ext cx="25410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b="1"/>
              <a:t>Next</a:t>
            </a:r>
            <a:r>
              <a:rPr lang="en-US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>
                <a:solidFill>
                  <a:schemeClr val="accent1"/>
                </a:solidFill>
              </a:rPr>
              <a:t>Communal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00" b="1">
                <a:solidFill>
                  <a:schemeClr val="accent1"/>
                </a:solidFill>
              </a:rPr>
              <a:t> </a:t>
            </a:r>
            <a:endParaRPr sz="500" b="1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title"/>
          </p:nvPr>
        </p:nvSpPr>
        <p:spPr>
          <a:xfrm rot="-5400000">
            <a:off x="-2233820" y="2430450"/>
            <a:ext cx="51435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pic>
        <p:nvPicPr>
          <p:cNvPr id="224" name="Google Shape;224;p13"/>
          <p:cNvPicPr preferRelativeResize="0"/>
          <p:nvPr/>
        </p:nvPicPr>
        <p:blipFill rotWithShape="1">
          <a:blip r:embed="rId4">
            <a:alphaModFix/>
          </a:blip>
          <a:srcRect t="22964" b="19070"/>
          <a:stretch/>
        </p:blipFill>
        <p:spPr>
          <a:xfrm>
            <a:off x="1311470" y="2849555"/>
            <a:ext cx="2322525" cy="13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6730" y="2849555"/>
            <a:ext cx="2320247" cy="13462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3"/>
          <p:cNvSpPr/>
          <p:nvPr/>
        </p:nvSpPr>
        <p:spPr>
          <a:xfrm rot="5400000">
            <a:off x="3598549" y="3301126"/>
            <a:ext cx="513948" cy="44305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/>
          <p:nvPr/>
        </p:nvSpPr>
        <p:spPr>
          <a:xfrm rot="5400000">
            <a:off x="6138973" y="3301129"/>
            <a:ext cx="513948" cy="443059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 txBox="1">
            <a:spLocks noGrp="1"/>
          </p:cNvSpPr>
          <p:nvPr>
            <p:ph type="body" idx="1"/>
          </p:nvPr>
        </p:nvSpPr>
        <p:spPr>
          <a:xfrm>
            <a:off x="1258906" y="1470501"/>
            <a:ext cx="7581000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3200">
                <a:solidFill>
                  <a:schemeClr val="dk1"/>
                </a:solidFill>
              </a:rPr>
              <a:t>What’s</a:t>
            </a:r>
            <a:r>
              <a:rPr lang="en-US" sz="3200"/>
              <a:t> </a:t>
            </a:r>
            <a:r>
              <a:rPr lang="en-US" sz="3200">
                <a:solidFill>
                  <a:schemeClr val="accent2"/>
                </a:solidFill>
              </a:rPr>
              <a:t>impacting</a:t>
            </a:r>
            <a:r>
              <a:rPr lang="en-US" sz="3200"/>
              <a:t> </a:t>
            </a:r>
            <a:r>
              <a:rPr lang="en-US" sz="3200">
                <a:solidFill>
                  <a:schemeClr val="dk1"/>
                </a:solidFill>
              </a:rPr>
              <a:t>our wellbeing   </a:t>
            </a:r>
            <a:endParaRPr/>
          </a:p>
        </p:txBody>
      </p:sp>
      <p:sp>
        <p:nvSpPr>
          <p:cNvPr id="233" name="Google Shape;233;p14"/>
          <p:cNvSpPr txBox="1">
            <a:spLocks noGrp="1"/>
          </p:cNvSpPr>
          <p:nvPr>
            <p:ph type="body" idx="5"/>
          </p:nvPr>
        </p:nvSpPr>
        <p:spPr>
          <a:xfrm>
            <a:off x="1242550" y="2322835"/>
            <a:ext cx="2251565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sz="1600" b="1"/>
              <a:t>Economic</a:t>
            </a:r>
            <a:r>
              <a:rPr lang="en-US" sz="1400"/>
              <a:t> 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sz="2800" b="1">
                <a:solidFill>
                  <a:schemeClr val="accent1"/>
                </a:solidFill>
              </a:rPr>
              <a:t>The cost </a:t>
            </a:r>
            <a:br>
              <a:rPr lang="en-US" sz="2800" b="1">
                <a:solidFill>
                  <a:schemeClr val="accent1"/>
                </a:solidFill>
              </a:rPr>
            </a:br>
            <a:r>
              <a:rPr lang="en-US" sz="2800" b="1">
                <a:solidFill>
                  <a:schemeClr val="accent1"/>
                </a:solidFill>
              </a:rPr>
              <a:t>of living</a:t>
            </a:r>
            <a:br>
              <a:rPr lang="en-US" sz="2800" b="1">
                <a:solidFill>
                  <a:schemeClr val="accent1"/>
                </a:solidFill>
              </a:rPr>
            </a:br>
            <a:r>
              <a:rPr lang="en-US" sz="900" b="1">
                <a:solidFill>
                  <a:schemeClr val="accent1"/>
                </a:solidFill>
              </a:rPr>
              <a:t> </a:t>
            </a: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234" name="Google Shape;234;p14"/>
          <p:cNvSpPr txBox="1">
            <a:spLocks noGrp="1"/>
          </p:cNvSpPr>
          <p:nvPr>
            <p:ph type="body" idx="5"/>
          </p:nvPr>
        </p:nvSpPr>
        <p:spPr>
          <a:xfrm>
            <a:off x="3375821" y="2289410"/>
            <a:ext cx="2392357" cy="178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sz="1600" b="1"/>
              <a:t>Cultural</a:t>
            </a:r>
            <a:r>
              <a:rPr lang="en-US" sz="1400"/>
              <a:t> 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sz="2800" b="1">
                <a:solidFill>
                  <a:schemeClr val="accent1"/>
                </a:solidFill>
              </a:rPr>
              <a:t>Tech </a:t>
            </a:r>
            <a:br>
              <a:rPr lang="en-US" sz="2800" b="1">
                <a:solidFill>
                  <a:schemeClr val="accent1"/>
                </a:solidFill>
              </a:rPr>
            </a:br>
            <a:r>
              <a:rPr lang="en-US" sz="2800" b="1">
                <a:solidFill>
                  <a:schemeClr val="accent1"/>
                </a:solidFill>
              </a:rPr>
              <a:t>creep</a:t>
            </a:r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body" idx="5"/>
          </p:nvPr>
        </p:nvSpPr>
        <p:spPr>
          <a:xfrm>
            <a:off x="5077982" y="2246546"/>
            <a:ext cx="2347459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sz="1600" b="1"/>
              <a:t>Personal</a:t>
            </a:r>
            <a:r>
              <a:rPr lang="en-US" sz="2000"/>
              <a:t> 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>
                <a:solidFill>
                  <a:schemeClr val="accent1"/>
                </a:solidFill>
              </a:rPr>
              <a:t>Crisis in confidence </a:t>
            </a:r>
            <a:endParaRPr/>
          </a:p>
        </p:txBody>
      </p: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 rot="-5400000">
            <a:off x="-2233820" y="2430450"/>
            <a:ext cx="51435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"/>
          <p:cNvSpPr txBox="1">
            <a:spLocks noGrp="1"/>
          </p:cNvSpPr>
          <p:nvPr>
            <p:ph type="body" idx="1"/>
          </p:nvPr>
        </p:nvSpPr>
        <p:spPr>
          <a:xfrm>
            <a:off x="1147953" y="1029544"/>
            <a:ext cx="6695885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3200"/>
              <a:t>“Now it’s sort of not trying to be </a:t>
            </a:r>
            <a:br>
              <a:rPr lang="en-US" sz="3200"/>
            </a:br>
            <a:r>
              <a:rPr lang="en-US" sz="3200"/>
              <a:t>  as well as well can be, it’s trying </a:t>
            </a:r>
            <a:br>
              <a:rPr lang="en-US" sz="3200"/>
            </a:br>
            <a:r>
              <a:rPr lang="en-US" sz="3200"/>
              <a:t>  to keep my health as it is and </a:t>
            </a:r>
            <a:br>
              <a:rPr lang="en-US" sz="3200"/>
            </a:br>
            <a:r>
              <a:rPr lang="en-US" sz="3200"/>
              <a:t>  </a:t>
            </a:r>
            <a:r>
              <a:rPr lang="en-US" sz="3200">
                <a:solidFill>
                  <a:schemeClr val="accent2"/>
                </a:solidFill>
              </a:rPr>
              <a:t>work within my limitations</a:t>
            </a:r>
            <a:r>
              <a:rPr lang="en-US" sz="3200"/>
              <a:t>, so </a:t>
            </a:r>
            <a:br>
              <a:rPr lang="en-US" sz="3200"/>
            </a:br>
            <a:r>
              <a:rPr lang="en-US" sz="3200"/>
              <a:t>  I’m constantly having to re-</a:t>
            </a:r>
            <a:br>
              <a:rPr lang="en-US" sz="3200"/>
            </a:br>
            <a:r>
              <a:rPr lang="en-US" sz="3200"/>
              <a:t>  evaluate what wellness is” </a:t>
            </a:r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sp>
        <p:nvSpPr>
          <p:cNvPr id="243" name="Google Shape;243;p15"/>
          <p:cNvSpPr txBox="1">
            <a:spLocks noGrp="1"/>
          </p:cNvSpPr>
          <p:nvPr>
            <p:ph type="body" idx="2"/>
          </p:nvPr>
        </p:nvSpPr>
        <p:spPr>
          <a:xfrm>
            <a:off x="1376888" y="3820009"/>
            <a:ext cx="43347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/>
              <a:t>Female, 54, Brighton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"/>
          <p:cNvSpPr txBox="1">
            <a:spLocks noGrp="1"/>
          </p:cNvSpPr>
          <p:nvPr>
            <p:ph type="body" idx="1"/>
          </p:nvPr>
        </p:nvSpPr>
        <p:spPr>
          <a:xfrm>
            <a:off x="1147953" y="1272432"/>
            <a:ext cx="6695885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3200"/>
              <a:t>“Health to me is can you just go </a:t>
            </a:r>
            <a:br>
              <a:rPr lang="en-US" sz="3200"/>
            </a:br>
            <a:r>
              <a:rPr lang="en-US" sz="3200"/>
              <a:t>  through your day and general </a:t>
            </a:r>
            <a:br>
              <a:rPr lang="en-US" sz="3200"/>
            </a:br>
            <a:r>
              <a:rPr lang="en-US" sz="3200"/>
              <a:t>  life without difficulty ….and </a:t>
            </a:r>
            <a:br>
              <a:rPr lang="en-US" sz="3200"/>
            </a:br>
            <a:r>
              <a:rPr lang="en-US" sz="3200"/>
              <a:t>  wellbeing is ‘</a:t>
            </a:r>
            <a:r>
              <a:rPr lang="en-US" sz="3200">
                <a:solidFill>
                  <a:schemeClr val="accent2"/>
                </a:solidFill>
              </a:rPr>
              <a:t>can you make it </a:t>
            </a:r>
            <a:br>
              <a:rPr lang="en-US" sz="3200">
                <a:solidFill>
                  <a:schemeClr val="accent2"/>
                </a:solidFill>
              </a:rPr>
            </a:br>
            <a:r>
              <a:rPr lang="en-US" sz="3200">
                <a:solidFill>
                  <a:schemeClr val="accent2"/>
                </a:solidFill>
              </a:rPr>
              <a:t>  through the day?</a:t>
            </a:r>
            <a:r>
              <a:rPr lang="en-US" sz="3200"/>
              <a:t>” </a:t>
            </a:r>
            <a:endParaRPr/>
          </a:p>
        </p:txBody>
      </p:sp>
      <p:sp>
        <p:nvSpPr>
          <p:cNvPr id="249" name="Google Shape;249;p16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sp>
        <p:nvSpPr>
          <p:cNvPr id="250" name="Google Shape;250;p16"/>
          <p:cNvSpPr txBox="1">
            <a:spLocks noGrp="1"/>
          </p:cNvSpPr>
          <p:nvPr>
            <p:ph type="body" idx="2"/>
          </p:nvPr>
        </p:nvSpPr>
        <p:spPr>
          <a:xfrm>
            <a:off x="1376887" y="3648559"/>
            <a:ext cx="43347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/>
              <a:t>Male, 29, Wales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"/>
          <p:cNvSpPr txBox="1">
            <a:spLocks noGrp="1"/>
          </p:cNvSpPr>
          <p:nvPr>
            <p:ph type="body" idx="1"/>
          </p:nvPr>
        </p:nvSpPr>
        <p:spPr>
          <a:xfrm>
            <a:off x="1147953" y="837609"/>
            <a:ext cx="6995922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3200"/>
              <a:t>“No one has the time to spend 3 </a:t>
            </a:r>
            <a:br>
              <a:rPr lang="en-US" sz="3200"/>
            </a:br>
            <a:r>
              <a:rPr lang="en-US" sz="3200"/>
              <a:t>  hours in the gym and I hated that </a:t>
            </a:r>
            <a:br>
              <a:rPr lang="en-US" sz="3200"/>
            </a:br>
            <a:r>
              <a:rPr lang="en-US" sz="3200"/>
              <a:t>  side of social media. </a:t>
            </a:r>
            <a:r>
              <a:rPr lang="en-US" sz="3200">
                <a:solidFill>
                  <a:schemeClr val="accent2"/>
                </a:solidFill>
              </a:rPr>
              <a:t>The toxicity </a:t>
            </a:r>
            <a:br>
              <a:rPr lang="en-US" sz="3200">
                <a:solidFill>
                  <a:schemeClr val="accent2"/>
                </a:solidFill>
              </a:rPr>
            </a:br>
            <a:r>
              <a:rPr lang="en-US" sz="3200">
                <a:solidFill>
                  <a:schemeClr val="accent2"/>
                </a:solidFill>
              </a:rPr>
              <a:t>  of you can look like me if you </a:t>
            </a:r>
            <a:br>
              <a:rPr lang="en-US" sz="3200">
                <a:solidFill>
                  <a:schemeClr val="accent2"/>
                </a:solidFill>
              </a:rPr>
            </a:br>
            <a:r>
              <a:rPr lang="en-US" sz="3200">
                <a:solidFill>
                  <a:schemeClr val="accent2"/>
                </a:solidFill>
              </a:rPr>
              <a:t>  follow what I did </a:t>
            </a:r>
            <a:r>
              <a:rPr lang="en-US" sz="3200"/>
              <a:t>and like I can’t </a:t>
            </a:r>
            <a:br>
              <a:rPr lang="en-US" sz="3200"/>
            </a:br>
            <a:r>
              <a:rPr lang="en-US" sz="3200"/>
              <a:t>  follow what you did, because I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3200"/>
              <a:t>  don’t have the time that you do” </a:t>
            </a:r>
            <a:endParaRPr/>
          </a:p>
        </p:txBody>
      </p:sp>
      <p:sp>
        <p:nvSpPr>
          <p:cNvPr id="256" name="Google Shape;256;p17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sp>
        <p:nvSpPr>
          <p:cNvPr id="257" name="Google Shape;257;p17"/>
          <p:cNvSpPr txBox="1">
            <a:spLocks noGrp="1"/>
          </p:cNvSpPr>
          <p:nvPr>
            <p:ph type="body" idx="2"/>
          </p:nvPr>
        </p:nvSpPr>
        <p:spPr>
          <a:xfrm>
            <a:off x="1376886" y="4091477"/>
            <a:ext cx="43347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/>
              <a:t>Male, 23, Northern Ireland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"/>
          <p:cNvSpPr txBox="1">
            <a:spLocks noGrp="1"/>
          </p:cNvSpPr>
          <p:nvPr>
            <p:ph type="body" idx="1"/>
          </p:nvPr>
        </p:nvSpPr>
        <p:spPr>
          <a:xfrm>
            <a:off x="1147952" y="1028474"/>
            <a:ext cx="7595998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2800"/>
              <a:t>“I think health and well being has been </a:t>
            </a:r>
            <a:br>
              <a:rPr lang="en-US" sz="2800"/>
            </a:br>
            <a:r>
              <a:rPr lang="en-US" sz="2800"/>
              <a:t>  sort of almost pushed aside. An awful lot. </a:t>
            </a:r>
            <a:br>
              <a:rPr lang="en-US" sz="2800"/>
            </a:br>
            <a:r>
              <a:rPr lang="en-US" sz="2800"/>
              <a:t>  I think, because obviously that post Covid </a:t>
            </a:r>
            <a:br>
              <a:rPr lang="en-US" sz="2800"/>
            </a:br>
            <a:r>
              <a:rPr lang="en-US" sz="2800"/>
              <a:t>  and things at that, people that just trying </a:t>
            </a:r>
            <a:br>
              <a:rPr lang="en-US" sz="2800"/>
            </a:br>
            <a:r>
              <a:rPr lang="en-US" sz="2800"/>
              <a:t>  to get back into working in the whole </a:t>
            </a:r>
            <a:br>
              <a:rPr lang="en-US" sz="2800"/>
            </a:br>
            <a:r>
              <a:rPr lang="en-US" sz="2800"/>
              <a:t>  working mentality that </a:t>
            </a:r>
            <a:r>
              <a:rPr lang="en-US" sz="2800">
                <a:solidFill>
                  <a:schemeClr val="accent2"/>
                </a:solidFill>
              </a:rPr>
              <a:t>they feel they’ve </a:t>
            </a:r>
            <a:br>
              <a:rPr lang="en-US" sz="2800">
                <a:solidFill>
                  <a:schemeClr val="accent2"/>
                </a:solidFill>
              </a:rPr>
            </a:br>
            <a:r>
              <a:rPr lang="en-US" sz="2800">
                <a:solidFill>
                  <a:schemeClr val="accent2"/>
                </a:solidFill>
              </a:rPr>
              <a:t>  got to do a lot of catching up</a:t>
            </a:r>
            <a:r>
              <a:rPr lang="en-US" sz="2800"/>
              <a:t>.” </a:t>
            </a:r>
            <a:endParaRPr/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body" idx="2"/>
          </p:nvPr>
        </p:nvSpPr>
        <p:spPr>
          <a:xfrm>
            <a:off x="1347390" y="3982304"/>
            <a:ext cx="43347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/>
              <a:t>Female, 41, Bristol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 txBox="1">
            <a:spLocks noGrp="1"/>
          </p:cNvSpPr>
          <p:nvPr>
            <p:ph type="body" idx="1"/>
          </p:nvPr>
        </p:nvSpPr>
        <p:spPr>
          <a:xfrm>
            <a:off x="1147953" y="1266235"/>
            <a:ext cx="6310122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3200"/>
              <a:t>“If brands spoke to people, </a:t>
            </a:r>
            <a:br>
              <a:rPr lang="en-US" sz="3200"/>
            </a:br>
            <a:r>
              <a:rPr lang="en-US" sz="3200"/>
              <a:t>  they’d </a:t>
            </a:r>
            <a:r>
              <a:rPr lang="en-US" sz="3200">
                <a:solidFill>
                  <a:schemeClr val="accent2"/>
                </a:solidFill>
              </a:rPr>
              <a:t>know what people </a:t>
            </a:r>
            <a:br>
              <a:rPr lang="en-US" sz="3200">
                <a:solidFill>
                  <a:schemeClr val="accent2"/>
                </a:solidFill>
              </a:rPr>
            </a:br>
            <a:r>
              <a:rPr lang="en-US" sz="3200">
                <a:solidFill>
                  <a:schemeClr val="accent2"/>
                </a:solidFill>
              </a:rPr>
              <a:t>  actually need</a:t>
            </a:r>
            <a:r>
              <a:rPr lang="en-US" sz="3200"/>
              <a:t>. If they don’t </a:t>
            </a:r>
            <a:br>
              <a:rPr lang="en-US" sz="3200"/>
            </a:br>
            <a:r>
              <a:rPr lang="en-US" sz="3200"/>
              <a:t>  need it on a day-to-day basis </a:t>
            </a:r>
            <a:br>
              <a:rPr lang="en-US" sz="3200"/>
            </a:br>
            <a:r>
              <a:rPr lang="en-US" sz="3200"/>
              <a:t>  they’re not going to buy it.” </a:t>
            </a:r>
            <a:endParaRPr/>
          </a:p>
        </p:txBody>
      </p:sp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sp>
        <p:nvSpPr>
          <p:cNvPr id="271" name="Google Shape;271;p19"/>
          <p:cNvSpPr txBox="1">
            <a:spLocks noGrp="1"/>
          </p:cNvSpPr>
          <p:nvPr>
            <p:ph type="body" idx="2"/>
          </p:nvPr>
        </p:nvSpPr>
        <p:spPr>
          <a:xfrm>
            <a:off x="1367055" y="3662853"/>
            <a:ext cx="43347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/>
              <a:t>Female, 21, Bradford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0"/>
          <p:cNvSpPr txBox="1">
            <a:spLocks noGrp="1"/>
          </p:cNvSpPr>
          <p:nvPr>
            <p:ph type="body" idx="1"/>
          </p:nvPr>
        </p:nvSpPr>
        <p:spPr>
          <a:xfrm>
            <a:off x="1147953" y="821480"/>
            <a:ext cx="6581585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2800"/>
              <a:t>“I do believe that </a:t>
            </a:r>
            <a:r>
              <a:rPr lang="en-US" sz="2800">
                <a:solidFill>
                  <a:schemeClr val="accent2"/>
                </a:solidFill>
              </a:rPr>
              <a:t>we are responsible </a:t>
            </a:r>
            <a:br>
              <a:rPr lang="en-US" sz="2800">
                <a:solidFill>
                  <a:schemeClr val="accent2"/>
                </a:solidFill>
              </a:rPr>
            </a:br>
            <a:r>
              <a:rPr lang="en-US" sz="2800">
                <a:solidFill>
                  <a:schemeClr val="accent2"/>
                </a:solidFill>
              </a:rPr>
              <a:t>  for our own health and wellbeing </a:t>
            </a:r>
            <a:r>
              <a:rPr lang="en-US" sz="2800"/>
              <a:t>at </a:t>
            </a:r>
            <a:br>
              <a:rPr lang="en-US" sz="2800"/>
            </a:br>
            <a:r>
              <a:rPr lang="en-US" sz="2800"/>
              <a:t>  the end of the day, you know you </a:t>
            </a:r>
            <a:br>
              <a:rPr lang="en-US" sz="2800"/>
            </a:br>
            <a:r>
              <a:rPr lang="en-US" sz="2800"/>
              <a:t>  are what you eat, you’ve got to fuel </a:t>
            </a:r>
            <a:br>
              <a:rPr lang="en-US" sz="2800"/>
            </a:br>
            <a:r>
              <a:rPr lang="en-US" sz="2800"/>
              <a:t>  your body well, you’ve got to do </a:t>
            </a:r>
            <a:br>
              <a:rPr lang="en-US" sz="2800"/>
            </a:br>
            <a:r>
              <a:rPr lang="en-US" sz="2800"/>
              <a:t>  things for yourself, you’ve got to do </a:t>
            </a:r>
            <a:br>
              <a:rPr lang="en-US" sz="2800"/>
            </a:br>
            <a:r>
              <a:rPr lang="en-US" sz="2800"/>
              <a:t>  your research you can’t expect </a:t>
            </a:r>
            <a:br>
              <a:rPr lang="en-US" sz="2800"/>
            </a:br>
            <a:r>
              <a:rPr lang="en-US" sz="2800"/>
              <a:t>  everyone else to do it for you.”  </a:t>
            </a:r>
            <a:endParaRPr/>
          </a:p>
        </p:txBody>
      </p:sp>
      <p:sp>
        <p:nvSpPr>
          <p:cNvPr id="277" name="Google Shape;277;p20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sp>
        <p:nvSpPr>
          <p:cNvPr id="278" name="Google Shape;278;p20"/>
          <p:cNvSpPr txBox="1">
            <a:spLocks noGrp="1"/>
          </p:cNvSpPr>
          <p:nvPr>
            <p:ph type="body" idx="2"/>
          </p:nvPr>
        </p:nvSpPr>
        <p:spPr>
          <a:xfrm>
            <a:off x="1357224" y="4075348"/>
            <a:ext cx="43347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/>
              <a:t>Female, 63, Harrogate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"/>
          <p:cNvSpPr/>
          <p:nvPr/>
        </p:nvSpPr>
        <p:spPr>
          <a:xfrm>
            <a:off x="4408228" y="0"/>
            <a:ext cx="473577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1"/>
          <p:cNvSpPr txBox="1">
            <a:spLocks noGrp="1"/>
          </p:cNvSpPr>
          <p:nvPr>
            <p:ph type="body" idx="1"/>
          </p:nvPr>
        </p:nvSpPr>
        <p:spPr>
          <a:xfrm>
            <a:off x="1258906" y="2263050"/>
            <a:ext cx="3313094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3200"/>
              <a:t>5 behavioural pillars of </a:t>
            </a:r>
            <a:r>
              <a:rPr lang="en-US" sz="3200">
                <a:solidFill>
                  <a:schemeClr val="accent2"/>
                </a:solidFill>
              </a:rPr>
              <a:t>mainstream wellbeing</a:t>
            </a:r>
            <a:br>
              <a:rPr lang="en-US" sz="3200">
                <a:solidFill>
                  <a:schemeClr val="accent2"/>
                </a:solidFill>
              </a:rPr>
            </a:br>
            <a:r>
              <a:rPr lang="en-US" sz="600">
                <a:solidFill>
                  <a:schemeClr val="accent2"/>
                </a:solidFill>
              </a:rPr>
              <a:t> </a:t>
            </a:r>
            <a:br>
              <a:rPr lang="en-US" sz="3200">
                <a:solidFill>
                  <a:schemeClr val="accent2"/>
                </a:solidFill>
              </a:rPr>
            </a:br>
            <a:r>
              <a:rPr lang="en-US" sz="1400" b="0">
                <a:solidFill>
                  <a:srgbClr val="3F3F3F"/>
                </a:solidFill>
              </a:rPr>
              <a:t>How to tap into them </a:t>
            </a:r>
            <a:endParaRPr/>
          </a:p>
        </p:txBody>
      </p:sp>
      <p:sp>
        <p:nvSpPr>
          <p:cNvPr id="285" name="Google Shape;285;p21"/>
          <p:cNvSpPr txBox="1">
            <a:spLocks noGrp="1"/>
          </p:cNvSpPr>
          <p:nvPr>
            <p:ph type="body" idx="5"/>
          </p:nvPr>
        </p:nvSpPr>
        <p:spPr>
          <a:xfrm>
            <a:off x="4967085" y="1050254"/>
            <a:ext cx="2526712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sz="1400" b="1">
                <a:solidFill>
                  <a:schemeClr val="accent4"/>
                </a:solidFill>
              </a:rPr>
              <a:t>Natural rejuvenation</a:t>
            </a:r>
            <a:br>
              <a:rPr lang="en-US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lang="en-US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Finding healing </a:t>
            </a:r>
            <a:br>
              <a:rPr lang="en-US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nature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endParaRPr sz="500" b="1">
              <a:solidFill>
                <a:schemeClr val="lt1"/>
              </a:solidFill>
            </a:endParaRPr>
          </a:p>
        </p:txBody>
      </p:sp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 rot="-5400000">
            <a:off x="-2233820" y="2430450"/>
            <a:ext cx="51435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sp>
        <p:nvSpPr>
          <p:cNvPr id="287" name="Google Shape;287;p21"/>
          <p:cNvSpPr txBox="1"/>
          <p:nvPr/>
        </p:nvSpPr>
        <p:spPr>
          <a:xfrm>
            <a:off x="7102128" y="1050254"/>
            <a:ext cx="2526712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Cathartic release </a:t>
            </a:r>
            <a:br>
              <a:rPr lang="en-US" sz="1200" b="0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Easing the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pressure together</a:t>
            </a:r>
            <a:endParaRPr/>
          </a:p>
        </p:txBody>
      </p:sp>
      <p:sp>
        <p:nvSpPr>
          <p:cNvPr id="288" name="Google Shape;288;p21"/>
          <p:cNvSpPr txBox="1"/>
          <p:nvPr/>
        </p:nvSpPr>
        <p:spPr>
          <a:xfrm>
            <a:off x="4967085" y="2115902"/>
            <a:ext cx="1801906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Health-conscious hedonism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Easing the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pressure together</a:t>
            </a:r>
            <a:endParaRPr/>
          </a:p>
        </p:txBody>
      </p:sp>
      <p:sp>
        <p:nvSpPr>
          <p:cNvPr id="289" name="Google Shape;289;p21"/>
          <p:cNvSpPr txBox="1"/>
          <p:nvPr/>
        </p:nvSpPr>
        <p:spPr>
          <a:xfrm>
            <a:off x="7102128" y="2115902"/>
            <a:ext cx="1801906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Daily preservation</a:t>
            </a:r>
            <a:b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Aiming for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just enough </a:t>
            </a:r>
            <a:endParaRPr/>
          </a:p>
        </p:txBody>
      </p:sp>
      <p:sp>
        <p:nvSpPr>
          <p:cNvPr id="290" name="Google Shape;290;p21"/>
          <p:cNvSpPr txBox="1"/>
          <p:nvPr/>
        </p:nvSpPr>
        <p:spPr>
          <a:xfrm>
            <a:off x="4967085" y="3314677"/>
            <a:ext cx="1801906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Exploration &amp; experimentation</a:t>
            </a:r>
            <a:b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Questioning the status quo</a:t>
            </a:r>
            <a:endParaRPr/>
          </a:p>
        </p:txBody>
      </p:sp>
      <p:sp>
        <p:nvSpPr>
          <p:cNvPr id="291" name="Google Shape;291;p21"/>
          <p:cNvSpPr/>
          <p:nvPr/>
        </p:nvSpPr>
        <p:spPr>
          <a:xfrm>
            <a:off x="4856165" y="1140131"/>
            <a:ext cx="77283" cy="561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1"/>
          <p:cNvSpPr/>
          <p:nvPr/>
        </p:nvSpPr>
        <p:spPr>
          <a:xfrm>
            <a:off x="4856165" y="2187266"/>
            <a:ext cx="77283" cy="561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1"/>
          <p:cNvSpPr/>
          <p:nvPr/>
        </p:nvSpPr>
        <p:spPr>
          <a:xfrm>
            <a:off x="4856165" y="3396637"/>
            <a:ext cx="77283" cy="561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1"/>
          <p:cNvSpPr/>
          <p:nvPr/>
        </p:nvSpPr>
        <p:spPr>
          <a:xfrm>
            <a:off x="7009427" y="1140131"/>
            <a:ext cx="77283" cy="561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1"/>
          <p:cNvSpPr/>
          <p:nvPr/>
        </p:nvSpPr>
        <p:spPr>
          <a:xfrm>
            <a:off x="7009427" y="2187266"/>
            <a:ext cx="77283" cy="561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>
            <a:off x="5554639" y="0"/>
            <a:ext cx="3589361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4" descr="Tom Anderson - Client Strategy Manager - ITV | LinkedI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7868" y="2702673"/>
            <a:ext cx="1207654" cy="1207654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0" name="Google Shape;110;p4"/>
          <p:cNvSpPr txBox="1">
            <a:spLocks noGrp="1"/>
          </p:cNvSpPr>
          <p:nvPr>
            <p:ph type="body" idx="1"/>
          </p:nvPr>
        </p:nvSpPr>
        <p:spPr>
          <a:xfrm>
            <a:off x="6197870" y="1818490"/>
            <a:ext cx="17862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>
                <a:solidFill>
                  <a:schemeClr val="accent4"/>
                </a:solidFill>
              </a:rPr>
              <a:t>Lucy Irving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11" name="Google Shape;111;p4"/>
          <p:cNvSpPr txBox="1">
            <a:spLocks noGrp="1"/>
          </p:cNvSpPr>
          <p:nvPr>
            <p:ph type="body" idx="2"/>
          </p:nvPr>
        </p:nvSpPr>
        <p:spPr>
          <a:xfrm>
            <a:off x="1263152" y="2278088"/>
            <a:ext cx="4144325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/>
              <a:t>ITV’s Client Strategy &amp; Planning</a:t>
            </a:r>
            <a:endParaRPr/>
          </a:p>
        </p:txBody>
      </p:sp>
      <p:sp>
        <p:nvSpPr>
          <p:cNvPr id="112" name="Google Shape;112;p4"/>
          <p:cNvSpPr txBox="1">
            <a:spLocks noGrp="1"/>
          </p:cNvSpPr>
          <p:nvPr>
            <p:ph type="body" idx="3"/>
          </p:nvPr>
        </p:nvSpPr>
        <p:spPr>
          <a:xfrm>
            <a:off x="6197870" y="4016448"/>
            <a:ext cx="17862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>
                <a:solidFill>
                  <a:schemeClr val="accent4"/>
                </a:solidFill>
              </a:rPr>
              <a:t>Tom Anderson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13" name="Google Shape;113;p4"/>
          <p:cNvSpPr txBox="1">
            <a:spLocks noGrp="1"/>
          </p:cNvSpPr>
          <p:nvPr>
            <p:ph type="body" idx="7"/>
          </p:nvPr>
        </p:nvSpPr>
        <p:spPr>
          <a:xfrm>
            <a:off x="6197869" y="2150425"/>
            <a:ext cx="2142461" cy="52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b="1">
                <a:solidFill>
                  <a:schemeClr val="lt1"/>
                </a:solidFill>
              </a:rPr>
              <a:t>Senior Cultural Strategist</a:t>
            </a:r>
            <a:br>
              <a:rPr lang="en-US" b="1">
                <a:solidFill>
                  <a:schemeClr val="lt1"/>
                </a:solidFill>
              </a:rPr>
            </a:br>
            <a:endParaRPr>
              <a:solidFill>
                <a:schemeClr val="lt1"/>
              </a:solidFill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8"/>
          </p:nvPr>
        </p:nvSpPr>
        <p:spPr>
          <a:xfrm>
            <a:off x="6197870" y="4348382"/>
            <a:ext cx="1786200" cy="72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b="1">
                <a:solidFill>
                  <a:schemeClr val="lt1"/>
                </a:solidFill>
              </a:rPr>
              <a:t>Creative Strategist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 rot="-5400000">
            <a:off x="-2233820" y="2430450"/>
            <a:ext cx="51435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pic>
        <p:nvPicPr>
          <p:cNvPr id="116" name="Google Shape;116;p4" descr="Lucy Irving | London School of Economics and Political Science -  Academia.ed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7868" y="509283"/>
            <a:ext cx="1207654" cy="120765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22"/>
          <p:cNvPicPr preferRelativeResize="0"/>
          <p:nvPr/>
        </p:nvPicPr>
        <p:blipFill rotWithShape="1">
          <a:blip r:embed="rId3">
            <a:alphaModFix/>
          </a:blip>
          <a:srcRect b="18962"/>
          <a:stretch/>
        </p:blipFill>
        <p:spPr>
          <a:xfrm>
            <a:off x="681300" y="-2"/>
            <a:ext cx="8462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2"/>
          <p:cNvSpPr/>
          <p:nvPr/>
        </p:nvSpPr>
        <p:spPr>
          <a:xfrm>
            <a:off x="681300" y="0"/>
            <a:ext cx="8462700" cy="5143500"/>
          </a:xfrm>
          <a:prstGeom prst="rect">
            <a:avLst/>
          </a:prstGeom>
          <a:solidFill>
            <a:srgbClr val="000000">
              <a:alpha val="3764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2"/>
              <a:buFont typeface="Arial"/>
              <a:buNone/>
            </a:pPr>
            <a:endParaRPr sz="1612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2"/>
          <p:cNvSpPr txBox="1">
            <a:spLocks noGrp="1"/>
          </p:cNvSpPr>
          <p:nvPr>
            <p:ph type="body" idx="1"/>
          </p:nvPr>
        </p:nvSpPr>
        <p:spPr>
          <a:xfrm>
            <a:off x="2239399" y="2263200"/>
            <a:ext cx="51315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</a:pPr>
            <a:r>
              <a:rPr lang="en-US"/>
              <a:t>Natural </a:t>
            </a:r>
            <a:r>
              <a:rPr lang="en-US">
                <a:solidFill>
                  <a:schemeClr val="accent4"/>
                </a:solidFill>
              </a:rPr>
              <a:t>rejuvenation</a:t>
            </a:r>
            <a:endParaRPr>
              <a:solidFill>
                <a:schemeClr val="accent4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</a:pPr>
            <a:br>
              <a:rPr lang="en-US" sz="1500" b="0"/>
            </a:br>
            <a:r>
              <a:rPr lang="en-US" sz="1500" b="0"/>
              <a:t>Finding healing in nature</a:t>
            </a:r>
            <a:endParaRPr sz="1500" b="0"/>
          </a:p>
        </p:txBody>
      </p:sp>
      <p:sp>
        <p:nvSpPr>
          <p:cNvPr id="303" name="Google Shape;303;p22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3"/>
          <p:cNvPicPr preferRelativeResize="0"/>
          <p:nvPr/>
        </p:nvPicPr>
        <p:blipFill rotWithShape="1">
          <a:blip r:embed="rId3">
            <a:alphaModFix/>
          </a:blip>
          <a:srcRect l="15383"/>
          <a:stretch/>
        </p:blipFill>
        <p:spPr>
          <a:xfrm>
            <a:off x="641600" y="-25"/>
            <a:ext cx="8502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3"/>
          <p:cNvSpPr/>
          <p:nvPr/>
        </p:nvSpPr>
        <p:spPr>
          <a:xfrm>
            <a:off x="641650" y="0"/>
            <a:ext cx="8502300" cy="5143500"/>
          </a:xfrm>
          <a:prstGeom prst="rect">
            <a:avLst/>
          </a:pr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2"/>
              <a:buFont typeface="Arial"/>
              <a:buNone/>
            </a:pPr>
            <a:endParaRPr sz="1612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3"/>
          <p:cNvSpPr txBox="1">
            <a:spLocks noGrp="1"/>
          </p:cNvSpPr>
          <p:nvPr>
            <p:ph type="title"/>
          </p:nvPr>
        </p:nvSpPr>
        <p:spPr>
          <a:xfrm rot="-5400000">
            <a:off x="-2233820" y="2430450"/>
            <a:ext cx="51435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sp>
        <p:nvSpPr>
          <p:cNvPr id="311" name="Google Shape;311;p23"/>
          <p:cNvSpPr txBox="1"/>
          <p:nvPr/>
        </p:nvSpPr>
        <p:spPr>
          <a:xfrm>
            <a:off x="2239399" y="2263200"/>
            <a:ext cx="51315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Cathartic </a:t>
            </a:r>
            <a:br>
              <a:rPr lang="en-US"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000" b="1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release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br>
              <a:rPr lang="en-US" sz="15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5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Easing the pressure, together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4"/>
          <p:cNvPicPr preferRelativeResize="0"/>
          <p:nvPr/>
        </p:nvPicPr>
        <p:blipFill rotWithShape="1">
          <a:blip r:embed="rId3">
            <a:alphaModFix/>
          </a:blip>
          <a:srcRect t="4641" b="4641"/>
          <a:stretch/>
        </p:blipFill>
        <p:spPr>
          <a:xfrm>
            <a:off x="641550" y="0"/>
            <a:ext cx="8502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4"/>
          <p:cNvSpPr/>
          <p:nvPr/>
        </p:nvSpPr>
        <p:spPr>
          <a:xfrm>
            <a:off x="641650" y="0"/>
            <a:ext cx="8502300" cy="5143500"/>
          </a:xfrm>
          <a:prstGeom prst="rect">
            <a:avLst/>
          </a:pr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2"/>
              <a:buFont typeface="Arial"/>
              <a:buNone/>
            </a:pPr>
            <a:endParaRPr sz="1612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4"/>
          <p:cNvSpPr txBox="1">
            <a:spLocks noGrp="1"/>
          </p:cNvSpPr>
          <p:nvPr>
            <p:ph type="title"/>
          </p:nvPr>
        </p:nvSpPr>
        <p:spPr>
          <a:xfrm rot="-5400000">
            <a:off x="-2233820" y="2430450"/>
            <a:ext cx="51435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sp>
        <p:nvSpPr>
          <p:cNvPr id="319" name="Google Shape;319;p24"/>
          <p:cNvSpPr txBox="1"/>
          <p:nvPr/>
        </p:nvSpPr>
        <p:spPr>
          <a:xfrm>
            <a:off x="2239399" y="2263200"/>
            <a:ext cx="51315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Health-conscious </a:t>
            </a:r>
            <a:r>
              <a:rPr lang="en-US" sz="4000" b="1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hedonism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br>
              <a:rPr lang="en-US" sz="15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5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 giving up the good stuff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25"/>
          <p:cNvPicPr preferRelativeResize="0"/>
          <p:nvPr/>
        </p:nvPicPr>
        <p:blipFill rotWithShape="1">
          <a:blip r:embed="rId3">
            <a:alphaModFix/>
          </a:blip>
          <a:srcRect t="4590" b="4589"/>
          <a:stretch/>
        </p:blipFill>
        <p:spPr>
          <a:xfrm>
            <a:off x="641550" y="0"/>
            <a:ext cx="8502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5"/>
          <p:cNvSpPr/>
          <p:nvPr/>
        </p:nvSpPr>
        <p:spPr>
          <a:xfrm>
            <a:off x="641650" y="0"/>
            <a:ext cx="8502300" cy="5143500"/>
          </a:xfrm>
          <a:prstGeom prst="rect">
            <a:avLst/>
          </a:pr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2"/>
              <a:buFont typeface="Arial"/>
              <a:buNone/>
            </a:pPr>
            <a:endParaRPr sz="1612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5"/>
          <p:cNvSpPr txBox="1">
            <a:spLocks noGrp="1"/>
          </p:cNvSpPr>
          <p:nvPr>
            <p:ph type="title"/>
          </p:nvPr>
        </p:nvSpPr>
        <p:spPr>
          <a:xfrm rot="-5400000">
            <a:off x="-2233820" y="2430450"/>
            <a:ext cx="51435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sp>
        <p:nvSpPr>
          <p:cNvPr id="327" name="Google Shape;327;p25"/>
          <p:cNvSpPr txBox="1"/>
          <p:nvPr/>
        </p:nvSpPr>
        <p:spPr>
          <a:xfrm>
            <a:off x="2239399" y="2263200"/>
            <a:ext cx="51315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Daily</a:t>
            </a:r>
            <a:br>
              <a:rPr lang="en-US"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000" b="1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preservation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br>
              <a:rPr lang="en-US" sz="15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5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Aiming for just enough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6"/>
          <p:cNvPicPr preferRelativeResize="0"/>
          <p:nvPr/>
        </p:nvPicPr>
        <p:blipFill rotWithShape="1">
          <a:blip r:embed="rId3">
            <a:alphaModFix/>
          </a:blip>
          <a:srcRect t="7859"/>
          <a:stretch/>
        </p:blipFill>
        <p:spPr>
          <a:xfrm>
            <a:off x="641650" y="0"/>
            <a:ext cx="85023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6"/>
          <p:cNvSpPr/>
          <p:nvPr/>
        </p:nvSpPr>
        <p:spPr>
          <a:xfrm>
            <a:off x="641650" y="0"/>
            <a:ext cx="8502300" cy="5143500"/>
          </a:xfrm>
          <a:prstGeom prst="rect">
            <a:avLst/>
          </a:pr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2"/>
              <a:buFont typeface="Arial"/>
              <a:buNone/>
            </a:pPr>
            <a:endParaRPr sz="1612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6"/>
          <p:cNvSpPr txBox="1">
            <a:spLocks noGrp="1"/>
          </p:cNvSpPr>
          <p:nvPr>
            <p:ph type="title"/>
          </p:nvPr>
        </p:nvSpPr>
        <p:spPr>
          <a:xfrm rot="-5400000">
            <a:off x="-2233820" y="2430450"/>
            <a:ext cx="51435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sp>
        <p:nvSpPr>
          <p:cNvPr id="335" name="Google Shape;335;p26"/>
          <p:cNvSpPr txBox="1"/>
          <p:nvPr/>
        </p:nvSpPr>
        <p:spPr>
          <a:xfrm>
            <a:off x="2239399" y="2263200"/>
            <a:ext cx="51315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Exploration and</a:t>
            </a:r>
            <a:br>
              <a:rPr lang="en-US" sz="4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000" b="1" i="0" u="none" strike="noStrike" cap="non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experimentation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br>
              <a:rPr lang="en-US" sz="15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5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Questioning the status quo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7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sp>
        <p:nvSpPr>
          <p:cNvPr id="341" name="Google Shape;341;p27"/>
          <p:cNvSpPr txBox="1">
            <a:spLocks noGrp="1"/>
          </p:cNvSpPr>
          <p:nvPr>
            <p:ph type="body" idx="1"/>
          </p:nvPr>
        </p:nvSpPr>
        <p:spPr>
          <a:xfrm>
            <a:off x="1242539" y="2526190"/>
            <a:ext cx="2101524" cy="29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2000">
                <a:solidFill>
                  <a:schemeClr val="accent1"/>
                </a:solidFill>
              </a:rPr>
              <a:t>Lucy Irving</a:t>
            </a:r>
            <a:endParaRPr sz="2000">
              <a:solidFill>
                <a:schemeClr val="accent1"/>
              </a:solidFill>
            </a:endParaRPr>
          </a:p>
        </p:txBody>
      </p:sp>
      <p:sp>
        <p:nvSpPr>
          <p:cNvPr id="342" name="Google Shape;342;p27"/>
          <p:cNvSpPr txBox="1">
            <a:spLocks noGrp="1"/>
          </p:cNvSpPr>
          <p:nvPr>
            <p:ph type="body" idx="2"/>
          </p:nvPr>
        </p:nvSpPr>
        <p:spPr>
          <a:xfrm>
            <a:off x="3344063" y="2526190"/>
            <a:ext cx="2101524" cy="29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2000">
                <a:solidFill>
                  <a:schemeClr val="accent1"/>
                </a:solidFill>
              </a:rPr>
              <a:t>Tom Anderson</a:t>
            </a:r>
            <a:endParaRPr sz="2000">
              <a:solidFill>
                <a:schemeClr val="accent1"/>
              </a:solidFill>
            </a:endParaRPr>
          </a:p>
        </p:txBody>
      </p:sp>
      <p:sp>
        <p:nvSpPr>
          <p:cNvPr id="343" name="Google Shape;343;p27"/>
          <p:cNvSpPr txBox="1">
            <a:spLocks noGrp="1"/>
          </p:cNvSpPr>
          <p:nvPr>
            <p:ph type="body" idx="3"/>
          </p:nvPr>
        </p:nvSpPr>
        <p:spPr>
          <a:xfrm>
            <a:off x="1242538" y="2971804"/>
            <a:ext cx="3329461" cy="140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/>
              <a:t>Senior Cultural Strategist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lucy.irving@itv.com  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44" name="Google Shape;344;p27"/>
          <p:cNvSpPr txBox="1">
            <a:spLocks noGrp="1"/>
          </p:cNvSpPr>
          <p:nvPr>
            <p:ph type="body" idx="4"/>
          </p:nvPr>
        </p:nvSpPr>
        <p:spPr>
          <a:xfrm>
            <a:off x="3344063" y="2971804"/>
            <a:ext cx="3329461" cy="140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/>
              <a:t>Creative Strategist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tom.anderson@itv.com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45" name="Google Shape;345;p27"/>
          <p:cNvSpPr txBox="1">
            <a:spLocks noGrp="1"/>
          </p:cNvSpPr>
          <p:nvPr>
            <p:ph type="body" idx="5"/>
          </p:nvPr>
        </p:nvSpPr>
        <p:spPr>
          <a:xfrm>
            <a:off x="1242538" y="1680607"/>
            <a:ext cx="5131367" cy="61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>
                <a:solidFill>
                  <a:schemeClr val="dk1"/>
                </a:solidFill>
              </a:rPr>
              <a:t>Hungry for </a:t>
            </a:r>
            <a:r>
              <a:rPr lang="en-US">
                <a:solidFill>
                  <a:schemeClr val="accent2"/>
                </a:solidFill>
              </a:rPr>
              <a:t>more</a:t>
            </a:r>
            <a:r>
              <a:rPr lang="en-US">
                <a:solidFill>
                  <a:schemeClr val="dk1"/>
                </a:solidFill>
              </a:rPr>
              <a:t>?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>
            <a:spLocks noGrp="1"/>
          </p:cNvSpPr>
          <p:nvPr>
            <p:ph type="body" idx="1"/>
          </p:nvPr>
        </p:nvSpPr>
        <p:spPr>
          <a:xfrm>
            <a:off x="1259487" y="2253450"/>
            <a:ext cx="6710238" cy="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/>
              <a:t>ITV’s approach </a:t>
            </a:r>
            <a:br>
              <a:rPr lang="en-US"/>
            </a:br>
            <a:r>
              <a:rPr lang="en-US"/>
              <a:t>to understanding </a:t>
            </a:r>
            <a:br>
              <a:rPr lang="en-US"/>
            </a:br>
            <a:r>
              <a:rPr lang="en-US">
                <a:solidFill>
                  <a:schemeClr val="accent2"/>
                </a:solidFill>
              </a:rPr>
              <a:t>culture</a:t>
            </a:r>
            <a:r>
              <a:rPr lang="en-US"/>
              <a:t> </a:t>
            </a:r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 rot="-5400000">
            <a:off x="-2233820" y="2430450"/>
            <a:ext cx="51435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grpSp>
        <p:nvGrpSpPr>
          <p:cNvPr id="123" name="Google Shape;123;p5"/>
          <p:cNvGrpSpPr/>
          <p:nvPr/>
        </p:nvGrpSpPr>
        <p:grpSpPr>
          <a:xfrm>
            <a:off x="4689987" y="-18747"/>
            <a:ext cx="8213997" cy="5103253"/>
            <a:chOff x="6334843" y="-18747"/>
            <a:chExt cx="6426430" cy="5103253"/>
          </a:xfrm>
        </p:grpSpPr>
        <p:sp>
          <p:nvSpPr>
            <p:cNvPr id="124" name="Google Shape;124;p5"/>
            <p:cNvSpPr/>
            <p:nvPr/>
          </p:nvSpPr>
          <p:spPr>
            <a:xfrm rot="10800000">
              <a:off x="6334843" y="-18747"/>
              <a:ext cx="3498208" cy="5103253"/>
            </a:xfrm>
            <a:custGeom>
              <a:avLst/>
              <a:gdLst/>
              <a:ahLst/>
              <a:cxnLst/>
              <a:rect l="l" t="t" r="r" b="b"/>
              <a:pathLst>
                <a:path w="3498208" h="5103253" extrusionOk="0">
                  <a:moveTo>
                    <a:pt x="0" y="5103253"/>
                  </a:moveTo>
                  <a:lnTo>
                    <a:pt x="19803" y="0"/>
                  </a:lnTo>
                  <a:lnTo>
                    <a:pt x="3498208" y="5088504"/>
                  </a:lnTo>
                  <a:lnTo>
                    <a:pt x="0" y="51032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12"/>
                <a:buFont typeface="Arial"/>
                <a:buNone/>
              </a:pPr>
              <a:endParaRPr sz="1612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5"/>
            <p:cNvSpPr txBox="1"/>
            <p:nvPr/>
          </p:nvSpPr>
          <p:spPr>
            <a:xfrm>
              <a:off x="6980623" y="337867"/>
              <a:ext cx="3860443" cy="537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Cultural truths</a:t>
              </a:r>
              <a:endParaRPr sz="1400" b="1" i="0" u="none" strike="noStrike" cap="none">
                <a:solidFill>
                  <a:srgbClr val="70F0D3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26" name="Google Shape;126;p5"/>
            <p:cNvCxnSpPr/>
            <p:nvPr/>
          </p:nvCxnSpPr>
          <p:spPr>
            <a:xfrm>
              <a:off x="7256883" y="788947"/>
              <a:ext cx="3340623" cy="0"/>
            </a:xfrm>
            <a:prstGeom prst="straightConnector1">
              <a:avLst/>
            </a:pr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7" name="Google Shape;127;p5"/>
            <p:cNvSpPr txBox="1"/>
            <p:nvPr/>
          </p:nvSpPr>
          <p:spPr>
            <a:xfrm>
              <a:off x="7434044" y="1043289"/>
              <a:ext cx="3860443" cy="537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Macro Trends</a:t>
              </a:r>
              <a:endParaRPr sz="1400" b="1" i="0" u="none" strike="noStrike" cap="none">
                <a:solidFill>
                  <a:srgbClr val="70F0D3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28" name="Google Shape;128;p5"/>
            <p:cNvCxnSpPr/>
            <p:nvPr/>
          </p:nvCxnSpPr>
          <p:spPr>
            <a:xfrm>
              <a:off x="7792553" y="1515926"/>
              <a:ext cx="2283930" cy="0"/>
            </a:xfrm>
            <a:prstGeom prst="straightConnector1">
              <a:avLst/>
            </a:pr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9" name="Google Shape;129;p5"/>
            <p:cNvSpPr txBox="1"/>
            <p:nvPr/>
          </p:nvSpPr>
          <p:spPr>
            <a:xfrm>
              <a:off x="7900870" y="1761411"/>
              <a:ext cx="3860443" cy="537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Micro Trends</a:t>
              </a:r>
              <a:endParaRPr sz="1400" b="1" i="0" u="none" strike="noStrike" cap="none">
                <a:solidFill>
                  <a:srgbClr val="70F0D3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30" name="Google Shape;130;p5"/>
            <p:cNvCxnSpPr/>
            <p:nvPr/>
          </p:nvCxnSpPr>
          <p:spPr>
            <a:xfrm>
              <a:off x="8223934" y="2242905"/>
              <a:ext cx="1852549" cy="0"/>
            </a:xfrm>
            <a:prstGeom prst="straightConnector1">
              <a:avLst/>
            </a:pr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1" name="Google Shape;131;p5"/>
            <p:cNvSpPr txBox="1"/>
            <p:nvPr/>
          </p:nvSpPr>
          <p:spPr>
            <a:xfrm>
              <a:off x="8377991" y="2428733"/>
              <a:ext cx="3860443" cy="537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Cultural Moments</a:t>
              </a:r>
              <a:endParaRPr sz="1400" b="1" i="0" u="none" strike="noStrike" cap="none">
                <a:solidFill>
                  <a:srgbClr val="70F0D3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2" name="Google Shape;132;p5"/>
            <p:cNvSpPr txBox="1"/>
            <p:nvPr/>
          </p:nvSpPr>
          <p:spPr>
            <a:xfrm>
              <a:off x="8900830" y="3159554"/>
              <a:ext cx="3860443" cy="537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Signals</a:t>
              </a:r>
              <a:endParaRPr sz="1400" b="1" i="0" u="none" strike="noStrike" cap="none">
                <a:solidFill>
                  <a:srgbClr val="70F0D3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33" name="Google Shape;133;p5"/>
            <p:cNvCxnSpPr/>
            <p:nvPr/>
          </p:nvCxnSpPr>
          <p:spPr>
            <a:xfrm>
              <a:off x="8788732" y="2969883"/>
              <a:ext cx="1401875" cy="0"/>
            </a:xfrm>
            <a:prstGeom prst="straightConnector1">
              <a:avLst/>
            </a:pr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 txBox="1">
            <a:spLocks noGrp="1"/>
          </p:cNvSpPr>
          <p:nvPr>
            <p:ph type="body" idx="1"/>
          </p:nvPr>
        </p:nvSpPr>
        <p:spPr>
          <a:xfrm>
            <a:off x="1258888" y="393158"/>
            <a:ext cx="51315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/>
              <a:t>Why </a:t>
            </a:r>
            <a:r>
              <a:rPr lang="en-US">
                <a:solidFill>
                  <a:schemeClr val="accent2"/>
                </a:solidFill>
              </a:rPr>
              <a:t>wellbeing?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39" name="Google Shape;139;p6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pic>
        <p:nvPicPr>
          <p:cNvPr id="140" name="Google Shape;140;p6"/>
          <p:cNvPicPr preferRelativeResize="0"/>
          <p:nvPr/>
        </p:nvPicPr>
        <p:blipFill rotWithShape="1">
          <a:blip r:embed="rId3">
            <a:alphaModFix/>
          </a:blip>
          <a:srcRect l="3767" t="19421" r="3688" b="5520"/>
          <a:stretch/>
        </p:blipFill>
        <p:spPr>
          <a:xfrm>
            <a:off x="682389" y="1282890"/>
            <a:ext cx="8461611" cy="3860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>
            <a:spLocks noGrp="1"/>
          </p:cNvSpPr>
          <p:nvPr>
            <p:ph type="title"/>
          </p:nvPr>
        </p:nvSpPr>
        <p:spPr>
          <a:xfrm rot="-5400000">
            <a:off x="-2233819" y="2430449"/>
            <a:ext cx="5143500" cy="2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pic>
        <p:nvPicPr>
          <p:cNvPr id="146" name="Google Shape;146;p7"/>
          <p:cNvPicPr preferRelativeResize="0"/>
          <p:nvPr/>
        </p:nvPicPr>
        <p:blipFill rotWithShape="1">
          <a:blip r:embed="rId3">
            <a:alphaModFix/>
          </a:blip>
          <a:srcRect r="1745"/>
          <a:stretch/>
        </p:blipFill>
        <p:spPr>
          <a:xfrm>
            <a:off x="667848" y="0"/>
            <a:ext cx="5650767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7"/>
          <p:cNvPicPr preferRelativeResize="0"/>
          <p:nvPr/>
        </p:nvPicPr>
        <p:blipFill rotWithShape="1">
          <a:blip r:embed="rId4">
            <a:alphaModFix/>
          </a:blip>
          <a:srcRect l="17107" r="10520"/>
          <a:stretch/>
        </p:blipFill>
        <p:spPr>
          <a:xfrm>
            <a:off x="6318615" y="0"/>
            <a:ext cx="2825384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7"/>
          <p:cNvPicPr preferRelativeResize="0"/>
          <p:nvPr/>
        </p:nvPicPr>
        <p:blipFill rotWithShape="1">
          <a:blip r:embed="rId5">
            <a:alphaModFix/>
          </a:blip>
          <a:srcRect l="17208" r="17362"/>
          <a:stretch/>
        </p:blipFill>
        <p:spPr>
          <a:xfrm>
            <a:off x="6311972" y="2571750"/>
            <a:ext cx="2832028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/>
          <p:cNvPicPr preferRelativeResize="0"/>
          <p:nvPr/>
        </p:nvPicPr>
        <p:blipFill rotWithShape="1">
          <a:blip r:embed="rId6">
            <a:alphaModFix/>
          </a:blip>
          <a:srcRect l="6499" r="5611"/>
          <a:stretch/>
        </p:blipFill>
        <p:spPr>
          <a:xfrm>
            <a:off x="3493231" y="2571750"/>
            <a:ext cx="2825383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/>
          <p:cNvPicPr preferRelativeResize="0"/>
          <p:nvPr/>
        </p:nvPicPr>
        <p:blipFill rotWithShape="1">
          <a:blip r:embed="rId7">
            <a:alphaModFix/>
          </a:blip>
          <a:srcRect l="7118" t="1" r="25664" b="454"/>
          <a:stretch/>
        </p:blipFill>
        <p:spPr>
          <a:xfrm>
            <a:off x="667854" y="2571750"/>
            <a:ext cx="2825378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 txBox="1">
            <a:spLocks noGrp="1"/>
          </p:cNvSpPr>
          <p:nvPr>
            <p:ph type="body" idx="2"/>
          </p:nvPr>
        </p:nvSpPr>
        <p:spPr>
          <a:xfrm>
            <a:off x="1258888" y="983550"/>
            <a:ext cx="4346896" cy="3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sz="2400" b="1">
                <a:solidFill>
                  <a:schemeClr val="dk1"/>
                </a:solidFill>
              </a:rPr>
              <a:t>“We think about wellbeing </a:t>
            </a:r>
            <a:br>
              <a:rPr lang="en-US" sz="2400" b="1">
                <a:solidFill>
                  <a:schemeClr val="dk1"/>
                </a:solidFill>
              </a:rPr>
            </a:br>
            <a:r>
              <a:rPr lang="en-US" sz="2400" b="1">
                <a:solidFill>
                  <a:schemeClr val="dk1"/>
                </a:solidFill>
              </a:rPr>
              <a:t> as </a:t>
            </a:r>
            <a:r>
              <a:rPr lang="en-US" sz="2400" b="1">
                <a:solidFill>
                  <a:schemeClr val="accent2"/>
                </a:solidFill>
              </a:rPr>
              <a:t>better mental and </a:t>
            </a:r>
            <a:br>
              <a:rPr lang="en-US" sz="2400" b="1">
                <a:solidFill>
                  <a:schemeClr val="accent2"/>
                </a:solidFill>
              </a:rPr>
            </a:br>
            <a:r>
              <a:rPr lang="en-US" sz="2400" b="1">
                <a:solidFill>
                  <a:schemeClr val="accent2"/>
                </a:solidFill>
              </a:rPr>
              <a:t> physical health </a:t>
            </a:r>
            <a:r>
              <a:rPr lang="en-US" sz="2400" b="1">
                <a:solidFill>
                  <a:schemeClr val="dk1"/>
                </a:solidFill>
              </a:rPr>
              <a:t>and we </a:t>
            </a:r>
            <a:br>
              <a:rPr lang="en-US" sz="2400" b="1">
                <a:solidFill>
                  <a:schemeClr val="dk1"/>
                </a:solidFill>
              </a:rPr>
            </a:br>
            <a:r>
              <a:rPr lang="en-US" sz="2400" b="1">
                <a:solidFill>
                  <a:schemeClr val="dk1"/>
                </a:solidFill>
              </a:rPr>
              <a:t> fully recognize that there </a:t>
            </a:r>
            <a:br>
              <a:rPr lang="en-US" sz="2400" b="1">
                <a:solidFill>
                  <a:schemeClr val="dk1"/>
                </a:solidFill>
              </a:rPr>
            </a:br>
            <a:r>
              <a:rPr lang="en-US" sz="2400" b="1">
                <a:solidFill>
                  <a:schemeClr val="dk1"/>
                </a:solidFill>
              </a:rPr>
              <a:t> are overlaps. The ITV focus </a:t>
            </a:r>
            <a:br>
              <a:rPr lang="en-US" sz="2400" b="1">
                <a:solidFill>
                  <a:schemeClr val="dk1"/>
                </a:solidFill>
              </a:rPr>
            </a:br>
            <a:r>
              <a:rPr lang="en-US" sz="2400" b="1">
                <a:solidFill>
                  <a:schemeClr val="dk1"/>
                </a:solidFill>
              </a:rPr>
              <a:t> has always been looking at </a:t>
            </a:r>
            <a:br>
              <a:rPr lang="en-US" sz="2400" b="1"/>
            </a:br>
            <a:r>
              <a:rPr lang="en-US" sz="2400" b="1"/>
              <a:t> </a:t>
            </a:r>
            <a:r>
              <a:rPr lang="en-US" sz="2400" b="1">
                <a:solidFill>
                  <a:schemeClr val="accent2"/>
                </a:solidFill>
              </a:rPr>
              <a:t>what we can do </a:t>
            </a:r>
            <a:r>
              <a:rPr lang="en-US" sz="2400" b="1">
                <a:solidFill>
                  <a:schemeClr val="dk1"/>
                </a:solidFill>
              </a:rPr>
              <a:t>to</a:t>
            </a:r>
            <a:r>
              <a:rPr lang="en-US" sz="2400" b="1"/>
              <a:t> </a:t>
            </a:r>
            <a:r>
              <a:rPr lang="en-US" sz="2400" b="1">
                <a:solidFill>
                  <a:schemeClr val="accent2"/>
                </a:solidFill>
              </a:rPr>
              <a:t>look </a:t>
            </a:r>
            <a:br>
              <a:rPr lang="en-US" sz="2400" b="1">
                <a:solidFill>
                  <a:schemeClr val="accent2"/>
                </a:solidFill>
              </a:rPr>
            </a:br>
            <a:r>
              <a:rPr lang="en-US" sz="2400" b="1">
                <a:solidFill>
                  <a:schemeClr val="accent2"/>
                </a:solidFill>
              </a:rPr>
              <a:t> after our viewers health</a:t>
            </a:r>
            <a:r>
              <a:rPr lang="en-US" sz="2400" b="1">
                <a:solidFill>
                  <a:schemeClr val="dk1"/>
                </a:solidFill>
              </a:rPr>
              <a:t>” </a:t>
            </a:r>
            <a:endParaRPr sz="2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/>
              <a:t>  Susie Braun, ITV Head of Social Purpose </a:t>
            </a:r>
            <a:endParaRPr/>
          </a:p>
        </p:txBody>
      </p:sp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 rot="-5400000">
            <a:off x="-2233820" y="2430450"/>
            <a:ext cx="51435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pic>
        <p:nvPicPr>
          <p:cNvPr id="157" name="Google Shape;157;p8" descr="Susie Braun - Director of Social Purpose - ITV | LinkedIn"/>
          <p:cNvPicPr preferRelativeResize="0"/>
          <p:nvPr/>
        </p:nvPicPr>
        <p:blipFill rotWithShape="1">
          <a:blip r:embed="rId3">
            <a:alphaModFix/>
          </a:blip>
          <a:srcRect l="19133" r="19133"/>
          <a:stretch/>
        </p:blipFill>
        <p:spPr>
          <a:xfrm>
            <a:off x="5968724" y="0"/>
            <a:ext cx="31752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"/>
          <p:cNvSpPr txBox="1">
            <a:spLocks noGrp="1"/>
          </p:cNvSpPr>
          <p:nvPr>
            <p:ph type="body" idx="2"/>
          </p:nvPr>
        </p:nvSpPr>
        <p:spPr>
          <a:xfrm>
            <a:off x="1258888" y="594020"/>
            <a:ext cx="4266701" cy="15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n-US" sz="3200" b="1">
                <a:solidFill>
                  <a:schemeClr val="dk1"/>
                </a:solidFill>
              </a:rPr>
              <a:t>How we conceptualise </a:t>
            </a:r>
            <a:r>
              <a:rPr lang="en-US" sz="3200" b="1">
                <a:solidFill>
                  <a:schemeClr val="accent2"/>
                </a:solidFill>
              </a:rPr>
              <a:t>wellbeing</a:t>
            </a:r>
            <a:r>
              <a:rPr lang="en-US" sz="3200" b="1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title"/>
          </p:nvPr>
        </p:nvSpPr>
        <p:spPr>
          <a:xfrm rot="-5400000">
            <a:off x="-2233820" y="2430450"/>
            <a:ext cx="51435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  <p:pic>
        <p:nvPicPr>
          <p:cNvPr id="164" name="Google Shape;164;p9"/>
          <p:cNvPicPr preferRelativeResize="0"/>
          <p:nvPr/>
        </p:nvPicPr>
        <p:blipFill rotWithShape="1">
          <a:blip r:embed="rId3">
            <a:alphaModFix/>
          </a:blip>
          <a:srcRect l="37002" r="27279"/>
          <a:stretch/>
        </p:blipFill>
        <p:spPr>
          <a:xfrm>
            <a:off x="5878150" y="500"/>
            <a:ext cx="3265851" cy="5142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9"/>
          <p:cNvGrpSpPr/>
          <p:nvPr/>
        </p:nvGrpSpPr>
        <p:grpSpPr>
          <a:xfrm>
            <a:off x="1358537" y="2328918"/>
            <a:ext cx="481939" cy="481939"/>
            <a:chOff x="1358537" y="2614670"/>
            <a:chExt cx="481939" cy="481939"/>
          </a:xfrm>
        </p:grpSpPr>
        <p:sp>
          <p:nvSpPr>
            <p:cNvPr id="166" name="Google Shape;166;p9"/>
            <p:cNvSpPr/>
            <p:nvPr/>
          </p:nvSpPr>
          <p:spPr>
            <a:xfrm>
              <a:off x="1358537" y="2614670"/>
              <a:ext cx="481939" cy="48193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9"/>
            <p:cNvSpPr txBox="1"/>
            <p:nvPr/>
          </p:nvSpPr>
          <p:spPr>
            <a:xfrm>
              <a:off x="1408540" y="2614670"/>
              <a:ext cx="366621" cy="4819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</a:t>
              </a:r>
              <a:endPara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68" name="Google Shape;168;p9"/>
          <p:cNvSpPr txBox="1"/>
          <p:nvPr/>
        </p:nvSpPr>
        <p:spPr>
          <a:xfrm>
            <a:off x="1890479" y="2365087"/>
            <a:ext cx="2277110" cy="458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Movement </a:t>
            </a:r>
            <a:endParaRPr/>
          </a:p>
        </p:txBody>
      </p:sp>
      <p:grpSp>
        <p:nvGrpSpPr>
          <p:cNvPr id="169" name="Google Shape;169;p9"/>
          <p:cNvGrpSpPr/>
          <p:nvPr/>
        </p:nvGrpSpPr>
        <p:grpSpPr>
          <a:xfrm>
            <a:off x="1358537" y="2890620"/>
            <a:ext cx="481939" cy="481939"/>
            <a:chOff x="1358537" y="2614670"/>
            <a:chExt cx="481939" cy="481939"/>
          </a:xfrm>
        </p:grpSpPr>
        <p:sp>
          <p:nvSpPr>
            <p:cNvPr id="170" name="Google Shape;170;p9"/>
            <p:cNvSpPr/>
            <p:nvPr/>
          </p:nvSpPr>
          <p:spPr>
            <a:xfrm>
              <a:off x="1358537" y="2614670"/>
              <a:ext cx="481939" cy="48193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9"/>
            <p:cNvSpPr txBox="1"/>
            <p:nvPr/>
          </p:nvSpPr>
          <p:spPr>
            <a:xfrm>
              <a:off x="1408540" y="2614670"/>
              <a:ext cx="366621" cy="4819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</a:t>
              </a:r>
              <a:endParaRPr sz="1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72" name="Google Shape;172;p9"/>
          <p:cNvSpPr txBox="1"/>
          <p:nvPr/>
        </p:nvSpPr>
        <p:spPr>
          <a:xfrm>
            <a:off x="1890479" y="2926789"/>
            <a:ext cx="2277110" cy="458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Healthy eating</a:t>
            </a:r>
            <a:endParaRPr/>
          </a:p>
        </p:txBody>
      </p:sp>
      <p:grpSp>
        <p:nvGrpSpPr>
          <p:cNvPr id="173" name="Google Shape;173;p9"/>
          <p:cNvGrpSpPr/>
          <p:nvPr/>
        </p:nvGrpSpPr>
        <p:grpSpPr>
          <a:xfrm>
            <a:off x="1358537" y="3454500"/>
            <a:ext cx="481939" cy="481939"/>
            <a:chOff x="1358537" y="2614670"/>
            <a:chExt cx="481939" cy="481939"/>
          </a:xfrm>
        </p:grpSpPr>
        <p:sp>
          <p:nvSpPr>
            <p:cNvPr id="174" name="Google Shape;174;p9"/>
            <p:cNvSpPr/>
            <p:nvPr/>
          </p:nvSpPr>
          <p:spPr>
            <a:xfrm>
              <a:off x="1358537" y="2614670"/>
              <a:ext cx="481939" cy="48193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9"/>
            <p:cNvSpPr txBox="1"/>
            <p:nvPr/>
          </p:nvSpPr>
          <p:spPr>
            <a:xfrm>
              <a:off x="1408540" y="2614670"/>
              <a:ext cx="366621" cy="4819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3</a:t>
              </a:r>
              <a:endParaRPr sz="1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76" name="Google Shape;176;p9"/>
          <p:cNvSpPr txBox="1"/>
          <p:nvPr/>
        </p:nvSpPr>
        <p:spPr>
          <a:xfrm>
            <a:off x="1890479" y="3490669"/>
            <a:ext cx="2277110" cy="458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Sleep</a:t>
            </a:r>
            <a:endParaRPr/>
          </a:p>
        </p:txBody>
      </p:sp>
      <p:grpSp>
        <p:nvGrpSpPr>
          <p:cNvPr id="177" name="Google Shape;177;p9"/>
          <p:cNvGrpSpPr/>
          <p:nvPr/>
        </p:nvGrpSpPr>
        <p:grpSpPr>
          <a:xfrm>
            <a:off x="1358537" y="4018380"/>
            <a:ext cx="481939" cy="481939"/>
            <a:chOff x="1358537" y="2614670"/>
            <a:chExt cx="481939" cy="481939"/>
          </a:xfrm>
        </p:grpSpPr>
        <p:sp>
          <p:nvSpPr>
            <p:cNvPr id="178" name="Google Shape;178;p9"/>
            <p:cNvSpPr/>
            <p:nvPr/>
          </p:nvSpPr>
          <p:spPr>
            <a:xfrm>
              <a:off x="1358537" y="2614670"/>
              <a:ext cx="481939" cy="48193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9"/>
            <p:cNvSpPr txBox="1"/>
            <p:nvPr/>
          </p:nvSpPr>
          <p:spPr>
            <a:xfrm>
              <a:off x="1408540" y="2614670"/>
              <a:ext cx="366621" cy="4819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4</a:t>
              </a:r>
              <a:endParaRPr sz="1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80" name="Google Shape;180;p9"/>
          <p:cNvSpPr txBox="1"/>
          <p:nvPr/>
        </p:nvSpPr>
        <p:spPr>
          <a:xfrm>
            <a:off x="1890479" y="4054549"/>
            <a:ext cx="2277110" cy="458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Stress relief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"/>
          <p:cNvSpPr txBox="1">
            <a:spLocks noGrp="1"/>
          </p:cNvSpPr>
          <p:nvPr>
            <p:ph type="body" idx="1"/>
          </p:nvPr>
        </p:nvSpPr>
        <p:spPr>
          <a:xfrm>
            <a:off x="1258906" y="623129"/>
            <a:ext cx="6727807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2400">
                <a:solidFill>
                  <a:schemeClr val="accent1"/>
                </a:solidFill>
              </a:rPr>
              <a:t>Our aim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6600">
                <a:solidFill>
                  <a:schemeClr val="dk1"/>
                </a:solidFill>
              </a:rPr>
              <a:t>Help brands </a:t>
            </a:r>
            <a:r>
              <a:rPr lang="en-US" sz="6600">
                <a:solidFill>
                  <a:schemeClr val="accent2"/>
                </a:solidFill>
              </a:rPr>
              <a:t>talk about </a:t>
            </a:r>
            <a:r>
              <a:rPr lang="en-US" sz="6600">
                <a:solidFill>
                  <a:schemeClr val="dk1"/>
                </a:solidFill>
              </a:rPr>
              <a:t>wellbeing better.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3200"/>
          </a:p>
        </p:txBody>
      </p:sp>
      <p:sp>
        <p:nvSpPr>
          <p:cNvPr id="186" name="Google Shape;186;p10"/>
          <p:cNvSpPr txBox="1">
            <a:spLocks noGrp="1"/>
          </p:cNvSpPr>
          <p:nvPr>
            <p:ph type="title"/>
          </p:nvPr>
        </p:nvSpPr>
        <p:spPr>
          <a:xfrm rot="-5400000">
            <a:off x="-2233820" y="2430450"/>
            <a:ext cx="51435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"/>
          <p:cNvSpPr/>
          <p:nvPr/>
        </p:nvSpPr>
        <p:spPr>
          <a:xfrm>
            <a:off x="5448300" y="182625"/>
            <a:ext cx="36957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1"/>
          <p:cNvSpPr txBox="1">
            <a:spLocks noGrp="1"/>
          </p:cNvSpPr>
          <p:nvPr>
            <p:ph type="body" idx="1"/>
          </p:nvPr>
        </p:nvSpPr>
        <p:spPr>
          <a:xfrm>
            <a:off x="6115584" y="3432125"/>
            <a:ext cx="2469616" cy="2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4000">
                <a:solidFill>
                  <a:schemeClr val="accent4"/>
                </a:solidFill>
              </a:rPr>
              <a:t>3</a:t>
            </a:r>
            <a:br>
              <a:rPr lang="en-US"/>
            </a:br>
            <a:r>
              <a:rPr lang="en-US">
                <a:solidFill>
                  <a:schemeClr val="lt1"/>
                </a:solidFill>
              </a:rPr>
              <a:t>Wellbeing experts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3" name="Google Shape;193;p11"/>
          <p:cNvSpPr txBox="1">
            <a:spLocks noGrp="1"/>
          </p:cNvSpPr>
          <p:nvPr>
            <p:ph type="body" idx="2"/>
          </p:nvPr>
        </p:nvSpPr>
        <p:spPr>
          <a:xfrm>
            <a:off x="1243031" y="2263800"/>
            <a:ext cx="3760769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>
                <a:solidFill>
                  <a:schemeClr val="dk1"/>
                </a:solidFill>
              </a:rPr>
              <a:t>The research in </a:t>
            </a:r>
            <a:r>
              <a:rPr lang="en-US">
                <a:solidFill>
                  <a:schemeClr val="accent2"/>
                </a:solidFill>
              </a:rPr>
              <a:t>numbers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94" name="Google Shape;194;p11"/>
          <p:cNvSpPr txBox="1">
            <a:spLocks noGrp="1"/>
          </p:cNvSpPr>
          <p:nvPr>
            <p:ph type="body" idx="3"/>
          </p:nvPr>
        </p:nvSpPr>
        <p:spPr>
          <a:xfrm>
            <a:off x="6115584" y="522300"/>
            <a:ext cx="15765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4000" dirty="0">
                <a:solidFill>
                  <a:schemeClr val="accent4"/>
                </a:solidFill>
              </a:rPr>
              <a:t>40</a:t>
            </a:r>
            <a:r>
              <a:rPr lang="en-US" sz="4000" dirty="0">
                <a:solidFill>
                  <a:schemeClr val="accent1"/>
                </a:solidFill>
              </a:rPr>
              <a:t>0</a:t>
            </a:r>
            <a:r>
              <a:rPr lang="en-US" sz="3600" dirty="0"/>
              <a:t> </a:t>
            </a:r>
            <a:br>
              <a:rPr lang="en-US" dirty="0"/>
            </a:br>
            <a:r>
              <a:rPr lang="en-US" dirty="0">
                <a:solidFill>
                  <a:schemeClr val="lt1"/>
                </a:solidFill>
              </a:rPr>
              <a:t>ITV Villagers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4"/>
          </p:nvPr>
        </p:nvSpPr>
        <p:spPr>
          <a:xfrm>
            <a:off x="6114084" y="1492250"/>
            <a:ext cx="15780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4000">
                <a:solidFill>
                  <a:schemeClr val="accent3"/>
                </a:solidFill>
              </a:rPr>
              <a:t>8</a:t>
            </a:r>
            <a:br>
              <a:rPr lang="en-US"/>
            </a:br>
            <a:r>
              <a:rPr lang="en-US">
                <a:solidFill>
                  <a:schemeClr val="lt1"/>
                </a:solidFill>
              </a:rPr>
              <a:t>Deep dives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sp>
        <p:nvSpPr>
          <p:cNvPr id="196" name="Google Shape;196;p11"/>
          <p:cNvSpPr txBox="1">
            <a:spLocks noGrp="1"/>
          </p:cNvSpPr>
          <p:nvPr>
            <p:ph type="body" idx="5"/>
          </p:nvPr>
        </p:nvSpPr>
        <p:spPr>
          <a:xfrm>
            <a:off x="6114084" y="2462200"/>
            <a:ext cx="2327104" cy="2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4000">
                <a:solidFill>
                  <a:schemeClr val="accent2"/>
                </a:solidFill>
              </a:rPr>
              <a:t>2</a:t>
            </a:r>
            <a:r>
              <a:rPr lang="en-US" sz="3600">
                <a:solidFill>
                  <a:schemeClr val="accent3"/>
                </a:solidFill>
              </a:rPr>
              <a:t> </a:t>
            </a:r>
            <a:br>
              <a:rPr lang="en-US"/>
            </a:br>
            <a:r>
              <a:rPr lang="en-US">
                <a:solidFill>
                  <a:schemeClr val="lt1"/>
                </a:solidFill>
              </a:rPr>
              <a:t>Nat rep data sets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sp>
        <p:nvSpPr>
          <p:cNvPr id="197" name="Google Shape;197;p11"/>
          <p:cNvSpPr txBox="1">
            <a:spLocks noGrp="1"/>
          </p:cNvSpPr>
          <p:nvPr>
            <p:ph type="title"/>
          </p:nvPr>
        </p:nvSpPr>
        <p:spPr>
          <a:xfrm rot="-5400000">
            <a:off x="-2233820" y="2430450"/>
            <a:ext cx="51435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ITV Wellbeing Matters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itv Creative Widescreen v2.0">
  <a:themeElements>
    <a:clrScheme name="Wellbeing Matters">
      <a:dk1>
        <a:srgbClr val="000000"/>
      </a:dk1>
      <a:lt1>
        <a:srgbClr val="FFFFFF"/>
      </a:lt1>
      <a:dk2>
        <a:srgbClr val="04091E"/>
      </a:dk2>
      <a:lt2>
        <a:srgbClr val="FFFFFF"/>
      </a:lt2>
      <a:accent1>
        <a:srgbClr val="0000B9"/>
      </a:accent1>
      <a:accent2>
        <a:srgbClr val="FD0085"/>
      </a:accent2>
      <a:accent3>
        <a:srgbClr val="ECC400"/>
      </a:accent3>
      <a:accent4>
        <a:srgbClr val="DBD1FF"/>
      </a:accent4>
      <a:accent5>
        <a:srgbClr val="FFFFFF"/>
      </a:accent5>
      <a:accent6>
        <a:srgbClr val="7C7E7C"/>
      </a:accent6>
      <a:hlink>
        <a:srgbClr val="83878B"/>
      </a:hlink>
      <a:folHlink>
        <a:srgbClr val="838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902</Words>
  <Application>Microsoft Macintosh PowerPoint</Application>
  <PresentationFormat>On-screen Show (16:9)</PresentationFormat>
  <Paragraphs>122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Arial</vt:lpstr>
      <vt:lpstr>Century Gothic</vt:lpstr>
      <vt:lpstr>1_itv Creative Widescreen v2.0</vt:lpstr>
      <vt:lpstr>PowerPoint Presentation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  <vt:lpstr>ITV Wellbeing Matters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Laila Hodd</cp:lastModifiedBy>
  <cp:revision>1</cp:revision>
  <dcterms:modified xsi:type="dcterms:W3CDTF">2023-09-19T10:12:53Z</dcterms:modified>
</cp:coreProperties>
</file>