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11791" r:id="rId2"/>
    <p:sldId id="11797" r:id="rId3"/>
    <p:sldId id="11798" r:id="rId4"/>
    <p:sldId id="11809" r:id="rId5"/>
    <p:sldId id="11806" r:id="rId6"/>
    <p:sldId id="11793" r:id="rId7"/>
    <p:sldId id="11721" r:id="rId8"/>
    <p:sldId id="11807" r:id="rId9"/>
    <p:sldId id="11803" r:id="rId10"/>
    <p:sldId id="11808" r:id="rId11"/>
    <p:sldId id="11766" r:id="rId12"/>
    <p:sldId id="11799" r:id="rId13"/>
    <p:sldId id="11800" r:id="rId14"/>
    <p:sldId id="11810" r:id="rId15"/>
    <p:sldId id="261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ce Kite" initials="GK" lastIdx="2" clrIdx="0"/>
  <p:cmAuthor id="2" name="Charles" initials="C" lastIdx="3" clrIdx="1">
    <p:extLst>
      <p:ext uri="{19B8F6BF-5375-455C-9EA6-DF929625EA0E}">
        <p15:presenceInfo xmlns:p15="http://schemas.microsoft.com/office/powerpoint/2012/main" userId="Char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E9E"/>
    <a:srgbClr val="340332"/>
    <a:srgbClr val="E85F6B"/>
    <a:srgbClr val="00756E"/>
    <a:srgbClr val="C0BAFF"/>
    <a:srgbClr val="E8E9ED"/>
    <a:srgbClr val="F9DA63"/>
    <a:srgbClr val="BA2D80"/>
    <a:srgbClr val="20244A"/>
    <a:srgbClr val="DA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3" autoAdjust="0"/>
    <p:restoredTop sz="73287" autoAdjust="0"/>
  </p:normalViewPr>
  <p:slideViewPr>
    <p:cSldViewPr snapToGrid="0">
      <p:cViewPr varScale="1">
        <p:scale>
          <a:sx n="109" d="100"/>
          <a:sy n="109" d="100"/>
        </p:scale>
        <p:origin x="1872" y="184"/>
      </p:cViewPr>
      <p:guideLst>
        <p:guide orient="horz" pos="354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20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dirty="0"/>
              <a:t>Example stacked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glish-GB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44450" cap="rnd">
              <a:solidFill>
                <a:schemeClr val="accent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glish-GB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70-405D-A0A8-EC38F74B03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44450" cap="rnd">
              <a:solidFill>
                <a:schemeClr val="accent2"/>
              </a:solidFill>
            </a:ln>
            <a:effectLst>
              <a:softEdge rad="0"/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glish-GB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70-405D-A0A8-EC38F74B0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05158920"/>
        <c:axId val="605163400"/>
      </c:barChart>
      <c:catAx>
        <c:axId val="60515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glish-GB"/>
          </a:p>
        </c:txPr>
        <c:crossAx val="605163400"/>
        <c:crosses val="autoZero"/>
        <c:auto val="1"/>
        <c:lblAlgn val="ctr"/>
        <c:lblOffset val="100"/>
        <c:noMultiLvlLbl val="0"/>
      </c:catAx>
      <c:valAx>
        <c:axId val="605163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5158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glish-GB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Poppins" panose="00000500000000000000" pitchFamily="2" charset="0"/>
          <a:cs typeface="Poppins" panose="00000500000000000000" pitchFamily="2" charset="0"/>
        </a:defRPr>
      </a:pPr>
      <a:endParaRPr lang="english-GB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baseline="0" dirty="0">
                <a:solidFill>
                  <a:schemeClr val="tx1"/>
                </a:solidFill>
              </a:rPr>
              <a:t>FMCG: Revenue return from £1 spent on advertising by budget</a:t>
            </a:r>
            <a:endParaRPr lang="en-GB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238980237764396"/>
          <c:y val="2.12445622515007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glish-GB"/>
        </a:p>
      </c:txPr>
    </c:title>
    <c:autoTitleDeleted val="0"/>
    <c:plotArea>
      <c:layout>
        <c:manualLayout>
          <c:layoutTarget val="inner"/>
          <c:xMode val="edge"/>
          <c:yMode val="edge"/>
          <c:x val="3.9904138514461125E-2"/>
          <c:y val="0.14251479951144722"/>
          <c:w val="0.94413689881811225"/>
          <c:h val="0.631394818221979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RROI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accent5"/>
              </a:solidFill>
              <a:ln w="12700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glish-GB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£0-1m</c:v>
                </c:pt>
                <c:pt idx="1">
                  <c:v>£1-3m</c:v>
                </c:pt>
                <c:pt idx="2">
                  <c:v>£3-8m</c:v>
                </c:pt>
                <c:pt idx="3">
                  <c:v>£8m+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0.60254275548942127</c:v>
                </c:pt>
                <c:pt idx="1">
                  <c:v>0.75811822998881451</c:v>
                </c:pt>
                <c:pt idx="2">
                  <c:v>0.88130559364835559</c:v>
                </c:pt>
                <c:pt idx="3">
                  <c:v>0.99657916666666668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971-46D1-AD56-EE1C6573D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389631"/>
        <c:axId val="604372575"/>
      </c:lineChart>
      <c:catAx>
        <c:axId val="6043896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tx1"/>
                    </a:solidFill>
                  </a:rPr>
                  <a:t>Annual</a:t>
                </a:r>
                <a:r>
                  <a:rPr lang="en-GB" sz="1400" baseline="0" dirty="0">
                    <a:solidFill>
                      <a:schemeClr val="tx1"/>
                    </a:solidFill>
                  </a:rPr>
                  <a:t> Spend</a:t>
                </a:r>
                <a:endParaRPr lang="en-GB" sz="14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glish-GB"/>
            </a:p>
          </c:txPr>
        </c:title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glish-GB"/>
          </a:p>
        </c:txPr>
        <c:crossAx val="604372575"/>
        <c:crosses val="autoZero"/>
        <c:auto val="1"/>
        <c:lblAlgn val="ctr"/>
        <c:lblOffset val="100"/>
        <c:noMultiLvlLbl val="0"/>
      </c:catAx>
      <c:valAx>
        <c:axId val="604372575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604389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glish-GB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dirty="0"/>
              <a:t>Example unstacked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glish-GB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44450" cap="rnd">
              <a:solidFill>
                <a:schemeClr val="accent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glish-GB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6-4B62-811B-DC3CF860B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05158920"/>
        <c:axId val="605163400"/>
      </c:barChart>
      <c:catAx>
        <c:axId val="60515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glish-GB"/>
          </a:p>
        </c:txPr>
        <c:crossAx val="605163400"/>
        <c:crosses val="autoZero"/>
        <c:auto val="1"/>
        <c:lblAlgn val="ctr"/>
        <c:lblOffset val="100"/>
        <c:noMultiLvlLbl val="0"/>
      </c:catAx>
      <c:valAx>
        <c:axId val="605163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5158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glish-GB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Poppins" panose="00000500000000000000" pitchFamily="2" charset="0"/>
          <a:cs typeface="Poppins" panose="00000500000000000000" pitchFamily="2" charset="0"/>
        </a:defRPr>
      </a:pPr>
      <a:endParaRPr lang="english-GB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dirty="0"/>
              <a:t>5a marker size 15 line 2.25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glish-GB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F6-4B70-899F-E9941263BD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F6-4B70-899F-E9941263BD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F6-4B70-899F-E9941263B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158920"/>
        <c:axId val="605163400"/>
      </c:lineChart>
      <c:catAx>
        <c:axId val="60515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glish-GB"/>
          </a:p>
        </c:txPr>
        <c:crossAx val="605163400"/>
        <c:crosses val="autoZero"/>
        <c:auto val="1"/>
        <c:lblAlgn val="ctr"/>
        <c:lblOffset val="100"/>
        <c:noMultiLvlLbl val="0"/>
      </c:catAx>
      <c:valAx>
        <c:axId val="605163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glish-GB"/>
          </a:p>
        </c:txPr>
        <c:crossAx val="605158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glish-GB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Poppins" panose="00000500000000000000" pitchFamily="2" charset="0"/>
          <a:cs typeface="Poppins" panose="00000500000000000000" pitchFamily="2" charset="0"/>
        </a:defRPr>
      </a:pPr>
      <a:endParaRPr lang="english-GB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US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glish-GB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A7-427A-9A8C-971155F915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A7-427A-9A8C-971155F915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A7-427A-9A8C-971155F915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A7-427A-9A8C-971155F915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glish-GB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A7-427A-9A8C-971155F91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glish-GB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Forecasts for the UK economy</a:t>
            </a:r>
          </a:p>
          <a:p>
            <a:pPr>
              <a:defRPr/>
            </a:pPr>
            <a:r>
              <a:rPr lang="en-GB" sz="1200" b="0" i="0" u="none" strike="noStrike" baseline="0" dirty="0">
                <a:effectLst/>
              </a:rPr>
              <a:t>GDP (2022=100)</a:t>
            </a:r>
            <a:endParaRPr lang="en-GB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glish-GB"/>
        </a:p>
      </c:txPr>
    </c:title>
    <c:autoTitleDeleted val="0"/>
    <c:plotArea>
      <c:layout>
        <c:manualLayout>
          <c:layoutTarget val="inner"/>
          <c:xMode val="edge"/>
          <c:yMode val="edge"/>
          <c:x val="4.4389702070940194E-2"/>
          <c:y val="0.13440918895039111"/>
          <c:w val="0.8632762996389487"/>
          <c:h val="0.7430636417972506"/>
        </c:manualLayout>
      </c:layout>
      <c:lineChart>
        <c:grouping val="standar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If it was like 1980s 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B23-4B6E-A3B7-EB7F334B821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23-4B6E-A3B7-EB7F334B82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23-4B6E-A3B7-EB7F334B8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glish-GB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100</c:v>
                </c:pt>
                <c:pt idx="1">
                  <c:v>96.628704001267863</c:v>
                </c:pt>
                <c:pt idx="2">
                  <c:v>97.063555303155908</c:v>
                </c:pt>
                <c:pt idx="3">
                  <c:v>99.559168881277742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23-4B6E-A3B7-EB7F334B8219}"/>
            </c:ext>
          </c:extLst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If it was like 1990s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B23-4B6E-A3B7-EB7F334B821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B23-4B6E-A3B7-EB7F334B82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B23-4B6E-A3B7-EB7F334B8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glish-GB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100</c:v>
                </c:pt>
                <c:pt idx="1">
                  <c:v>98.960031407198159</c:v>
                </c:pt>
                <c:pt idx="2">
                  <c:v>98.938869528888262</c:v>
                </c:pt>
                <c:pt idx="3">
                  <c:v>101.03801316379763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B23-4B6E-A3B7-EB7F334B8219}"/>
            </c:ext>
          </c:extLst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If it was like 2008 GFC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23-4B6E-A3B7-EB7F334B821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23-4B6E-A3B7-EB7F334B82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23-4B6E-A3B7-EB7F334B8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glish-GB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100</c:v>
                </c:pt>
                <c:pt idx="1">
                  <c:v>96.031629641170866</c:v>
                </c:pt>
                <c:pt idx="2">
                  <c:v>95.486975093048841</c:v>
                </c:pt>
                <c:pt idx="3">
                  <c:v>97.53740065824222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B23-4B6E-A3B7-EB7F334B8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922040"/>
        <c:axId val="711923320"/>
      </c:lineChart>
      <c:catAx>
        <c:axId val="71192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glish-GB"/>
          </a:p>
        </c:txPr>
        <c:crossAx val="711923320"/>
        <c:crosses val="autoZero"/>
        <c:auto val="1"/>
        <c:lblAlgn val="ctr"/>
        <c:lblOffset val="100"/>
        <c:noMultiLvlLbl val="0"/>
      </c:catAx>
      <c:valAx>
        <c:axId val="711923320"/>
        <c:scaling>
          <c:orientation val="minMax"/>
          <c:max val="104"/>
          <c:min val="94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glish-GB"/>
          </a:p>
        </c:txPr>
        <c:crossAx val="71192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glish-GB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Forecasts for the UK economy</a:t>
            </a:r>
          </a:p>
          <a:p>
            <a:pPr>
              <a:defRPr/>
            </a:pPr>
            <a:r>
              <a:rPr lang="en-GB" sz="1200" b="0" i="0" u="none" strike="noStrike" baseline="0" dirty="0">
                <a:effectLst/>
              </a:rPr>
              <a:t>GDP (2022=100)</a:t>
            </a:r>
            <a:endParaRPr lang="en-GB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glish-GB"/>
        </a:p>
      </c:txPr>
    </c:title>
    <c:autoTitleDeleted val="0"/>
    <c:plotArea>
      <c:layout>
        <c:manualLayout>
          <c:layoutTarget val="inner"/>
          <c:xMode val="edge"/>
          <c:yMode val="edge"/>
          <c:x val="4.4389702070940194E-2"/>
          <c:y val="0.13440918895039111"/>
          <c:w val="0.8632762996389487"/>
          <c:h val="0.74306364179725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OBR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B23-4B6E-A3B7-EB7F334B821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B23-4B6E-A3B7-EB7F334B82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B23-4B6E-A3B7-EB7F334B8219}"/>
                </c:ext>
              </c:extLst>
            </c:dLbl>
            <c:dLbl>
              <c:idx val="3"/>
              <c:layout>
                <c:manualLayout>
                  <c:x val="1.671872013455575E-16"/>
                  <c:y val="-1.84818481848184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glish-GB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0B23-4B6E-A3B7-EB7F334B8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glish-GB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98.571824004576484</c:v>
                </c:pt>
                <c:pt idx="2">
                  <c:v>99.859732485107415</c:v>
                </c:pt>
                <c:pt idx="3">
                  <c:v>102.49518626452071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23-4B6E-A3B7-EB7F334B821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IMF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B23-4B6E-A3B7-EB7F334B821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B23-4B6E-A3B7-EB7F334B82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B23-4B6E-A3B7-EB7F334B8219}"/>
                </c:ext>
              </c:extLst>
            </c:dLbl>
            <c:dLbl>
              <c:idx val="3"/>
              <c:layout>
                <c:manualLayout>
                  <c:x val="1.671872013455575E-16"/>
                  <c:y val="-1.84818481848184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glish-GB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B23-4B6E-A3B7-EB7F334B8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glish-GB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100</c:v>
                </c:pt>
                <c:pt idx="1">
                  <c:v>100.29999999999998</c:v>
                </c:pt>
                <c:pt idx="2">
                  <c:v>100.90179999999998</c:v>
                </c:pt>
                <c:pt idx="3">
                  <c:v>103.22254139999997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23-4B6E-A3B7-EB7F334B8219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If it was like 1980s 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100</c:v>
                </c:pt>
                <c:pt idx="1">
                  <c:v>96.628704001267863</c:v>
                </c:pt>
                <c:pt idx="2">
                  <c:v>97.063555303155908</c:v>
                </c:pt>
                <c:pt idx="3">
                  <c:v>99.559168881277742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23-4B6E-A3B7-EB7F334B8219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If it was like 1990s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100</c:v>
                </c:pt>
                <c:pt idx="1">
                  <c:v>98.960031407198159</c:v>
                </c:pt>
                <c:pt idx="2">
                  <c:v>98.938869528888262</c:v>
                </c:pt>
                <c:pt idx="3">
                  <c:v>101.03801316379763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B23-4B6E-A3B7-EB7F334B8219}"/>
            </c:ext>
          </c:extLst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If it was like 2008 GFC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bg2">
                    <a:lumMod val="75000"/>
                  </a:schemeClr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100</c:v>
                </c:pt>
                <c:pt idx="1">
                  <c:v>96.031629641170866</c:v>
                </c:pt>
                <c:pt idx="2">
                  <c:v>95.486975093048841</c:v>
                </c:pt>
                <c:pt idx="3">
                  <c:v>97.53740065824222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B23-4B6E-A3B7-EB7F334B8219}"/>
            </c:ext>
          </c:extLst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Goldman Sachs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B23-4B6E-A3B7-EB7F334B821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B23-4B6E-A3B7-EB7F334B82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B23-4B6E-A3B7-EB7F334B8219}"/>
                </c:ext>
              </c:extLst>
            </c:dLbl>
            <c:dLbl>
              <c:idx val="3"/>
              <c:layout>
                <c:manualLayout>
                  <c:x val="1.671872013455575E-16"/>
                  <c:y val="1.58415841584157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glish-GB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0B23-4B6E-A3B7-EB7F334B8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glish-GB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Sheet1!$H$2:$H$5</c:f>
              <c:numCache>
                <c:formatCode>General</c:formatCode>
                <c:ptCount val="4"/>
                <c:pt idx="0">
                  <c:v>100</c:v>
                </c:pt>
                <c:pt idx="1">
                  <c:v>98.8</c:v>
                </c:pt>
                <c:pt idx="2">
                  <c:v>99.689199999999985</c:v>
                </c:pt>
                <c:pt idx="3">
                  <c:v>101.68298399999999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0B23-4B6E-A3B7-EB7F334B8219}"/>
            </c:ext>
          </c:extLst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Deloitte and KPMG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B23-4B6E-A3B7-EB7F334B821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B23-4B6E-A3B7-EB7F334B82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B23-4B6E-A3B7-EB7F334B8219}"/>
                </c:ext>
              </c:extLst>
            </c:dLbl>
            <c:dLbl>
              <c:idx val="3"/>
              <c:layout>
                <c:manualLayout>
                  <c:x val="1.671872013455575E-16"/>
                  <c:y val="1.84818481848184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glish-GB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B23-4B6E-A3B7-EB7F334B8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glish-GB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Sheet1!$J$2:$J$5</c:f>
              <c:numCache>
                <c:formatCode>General</c:formatCode>
                <c:ptCount val="4"/>
                <c:pt idx="0">
                  <c:v>100</c:v>
                </c:pt>
                <c:pt idx="1">
                  <c:v>98.6</c:v>
                </c:pt>
                <c:pt idx="2">
                  <c:v>98.994399999999999</c:v>
                </c:pt>
                <c:pt idx="3">
                  <c:v>100.974288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0B23-4B6E-A3B7-EB7F334B8219}"/>
            </c:ext>
          </c:extLst>
        </c:ser>
        <c:ser>
          <c:idx val="1"/>
          <c:order val="8"/>
          <c:tx>
            <c:strRef>
              <c:f>Sheet1!$C$1</c:f>
              <c:strCache>
                <c:ptCount val="1"/>
                <c:pt idx="0">
                  <c:v>Bank of England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B23-4B6E-A3B7-EB7F334B821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B23-4B6E-A3B7-EB7F334B82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B23-4B6E-A3B7-EB7F334B821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glish-GB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4-0B23-4B6E-A3B7-EB7F334B8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glish-GB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Sheet1!$C$2:$C$5</c:f>
              <c:numCache>
                <c:formatCode>General</c:formatCode>
                <c:ptCount val="4"/>
                <c:pt idx="0">
                  <c:v>100</c:v>
                </c:pt>
                <c:pt idx="1">
                  <c:v>98.1</c:v>
                </c:pt>
                <c:pt idx="2">
                  <c:v>98.001899999999992</c:v>
                </c:pt>
                <c:pt idx="3">
                  <c:v>98.687913299999977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0B23-4B6E-A3B7-EB7F334B8219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OECD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0B23-4B6E-A3B7-EB7F334B821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0B23-4B6E-A3B7-EB7F334B82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0B23-4B6E-A3B7-EB7F334B8219}"/>
                </c:ext>
              </c:extLst>
            </c:dLbl>
            <c:dLbl>
              <c:idx val="3"/>
              <c:layout>
                <c:manualLayout>
                  <c:x val="0"/>
                  <c:y val="-1.84818481848184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glish-GB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0B23-4B6E-A3B7-EB7F334B82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glish-GB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Sheet1!$K$2:$K$5</c:f>
              <c:numCache>
                <c:formatCode>General</c:formatCode>
                <c:ptCount val="4"/>
                <c:pt idx="0">
                  <c:v>100</c:v>
                </c:pt>
                <c:pt idx="1">
                  <c:v>99.6</c:v>
                </c:pt>
                <c:pt idx="2">
                  <c:v>99.799199999999999</c:v>
                </c:pt>
                <c:pt idx="3">
                  <c:v>101.79518400000001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0B23-4B6E-A3B7-EB7F334B8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922040"/>
        <c:axId val="711923320"/>
        <c:extLst>
          <c:ext xmlns:c15="http://schemas.microsoft.com/office/drawing/2012/chart" uri="{02D57815-91ED-43cb-92C2-25804820EDAC}">
            <c15:filteredLineSeries>
              <c15:ser>
                <c:idx val="7"/>
                <c:order val="6"/>
                <c:tx>
                  <c:strRef>
                    <c:extLst>
                      <c:ext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KPMG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dLbls>
                  <c:dLbl>
                    <c:idx val="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3-0B23-4B6E-A3B7-EB7F334B8219}"/>
                      </c:ext>
                    </c:extLst>
                  </c:dLbl>
                  <c:dLbl>
                    <c:idx val="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C-0B23-4B6E-A3B7-EB7F334B8219}"/>
                      </c:ext>
                    </c:extLst>
                  </c:dLbl>
                  <c:dLbl>
                    <c:idx val="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0B23-4B6E-A3B7-EB7F334B8219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glish-GB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2022</c:v>
                      </c:pt>
                      <c:pt idx="1">
                        <c:v>2023</c:v>
                      </c:pt>
                      <c:pt idx="2">
                        <c:v>2024</c:v>
                      </c:pt>
                      <c:pt idx="3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Sheet1!$I$2:$I$5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100</c:v>
                      </c:pt>
                      <c:pt idx="1">
                        <c:v>98.7</c:v>
                      </c:pt>
                      <c:pt idx="2">
                        <c:v>98.897400000000005</c:v>
                      </c:pt>
                      <c:pt idx="3">
                        <c:v>100.875348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1-0B23-4B6E-A3B7-EB7F334B8219}"/>
                  </c:ext>
                </c:extLst>
              </c15:ser>
            </c15:filteredLineSeries>
          </c:ext>
        </c:extLst>
      </c:lineChart>
      <c:catAx>
        <c:axId val="71192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glish-GB"/>
          </a:p>
        </c:txPr>
        <c:crossAx val="711923320"/>
        <c:crosses val="autoZero"/>
        <c:auto val="1"/>
        <c:lblAlgn val="ctr"/>
        <c:lblOffset val="100"/>
        <c:noMultiLvlLbl val="0"/>
      </c:catAx>
      <c:valAx>
        <c:axId val="711923320"/>
        <c:scaling>
          <c:orientation val="minMax"/>
          <c:min val="94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glish-GB"/>
          </a:p>
        </c:txPr>
        <c:crossAx val="71192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glish-GB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02118119013088"/>
          <c:y val="0.21039474026142768"/>
          <c:w val="0.48496827386314684"/>
          <c:h val="0.761123047737844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spend/rev</c:v>
                </c:pt>
              </c:strCache>
            </c:strRef>
          </c:tx>
          <c:spPr>
            <a:solidFill>
              <a:schemeClr val="accent1"/>
            </a:solidFill>
            <a:ln w="4445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44450" cap="rnd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27-45F4-A9A8-962F113B221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44450" cap="rnd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27-45F4-A9A8-962F113B22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44450" cap="rnd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27-45F4-A9A8-962F113B221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97E60F7-A737-514E-BEC7-04277F1BA889}" type="CELLRANGE">
                      <a:rPr lang="english-GB"/>
                      <a:pPr/>
                      <a:t>[CELLRANGE]</a:t>
                    </a:fld>
                    <a:endParaRPr lang="english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F27-45F4-A9A8-962F113B221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C4F5896-2CFB-754B-B0EC-382F0364549D}" type="CELLRANGE">
                      <a:rPr lang="english-GB"/>
                      <a:pPr/>
                      <a:t>[CELLRANGE]</a:t>
                    </a:fld>
                    <a:endParaRPr lang="english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F27-45F4-A9A8-962F113B221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BE5F58A-AFCC-5841-961C-04A9E76356AC}" type="CELLRANGE">
                      <a:rPr lang="english-GB"/>
                      <a:pPr/>
                      <a:t>[CELLRANGE]</a:t>
                    </a:fld>
                    <a:endParaRPr lang="english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F27-45F4-A9A8-962F113B22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glish-GB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Beneficiary sectors</c:v>
                </c:pt>
                <c:pt idx="1">
                  <c:v>Secure sectors</c:v>
                </c:pt>
                <c:pt idx="2">
                  <c:v>Victim sectors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0.163078231292517</c:v>
                </c:pt>
                <c:pt idx="1">
                  <c:v>8.8242829295460873E-2</c:v>
                </c:pt>
                <c:pt idx="2">
                  <c:v>9.269841269841271E-2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Sheet1!$B$2:$D$2</c15:f>
                <c15:dlblRangeCache>
                  <c:ptCount val="3"/>
                  <c:pt idx="0">
                    <c:v>16%</c:v>
                  </c:pt>
                  <c:pt idx="1">
                    <c:v>9%</c:v>
                  </c:pt>
                  <c:pt idx="2">
                    <c:v>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2F27-45F4-A9A8-962F113B22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05158920"/>
        <c:axId val="605163400"/>
      </c:barChart>
      <c:catAx>
        <c:axId val="605158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glish-GB"/>
          </a:p>
        </c:txPr>
        <c:crossAx val="605163400"/>
        <c:crosses val="autoZero"/>
        <c:auto val="1"/>
        <c:lblAlgn val="ctr"/>
        <c:lblOffset val="100"/>
        <c:noMultiLvlLbl val="0"/>
      </c:catAx>
      <c:valAx>
        <c:axId val="605163400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nextTo"/>
        <c:crossAx val="605158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Poppins" panose="00000500000000000000" pitchFamily="2" charset="0"/>
          <a:cs typeface="Poppins" panose="00000500000000000000" pitchFamily="2" charset="0"/>
        </a:defRPr>
      </a:pPr>
      <a:endParaRPr lang="english-GB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b="0" i="0" baseline="0" dirty="0">
                <a:effectLst/>
              </a:rPr>
              <a:t>% of FMCG cases by advertising budget</a:t>
            </a:r>
            <a:endParaRPr lang="en-GB" sz="1600" dirty="0">
              <a:effectLst/>
            </a:endParaRPr>
          </a:p>
        </c:rich>
      </c:tx>
      <c:layout>
        <c:manualLayout>
          <c:xMode val="edge"/>
          <c:yMode val="edge"/>
          <c:x val="0.294352154221804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glish-GB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241064983595792"/>
          <c:w val="1"/>
          <c:h val="0.69293041174451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Pre-COVID</c:v>
                </c:pt>
              </c:strCache>
            </c:strRef>
          </c:tx>
          <c:spPr>
            <a:solidFill>
              <a:schemeClr val="accent3"/>
            </a:solidFill>
            <a:ln w="38100" cap="rnd"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glish-GB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£0-1m</c:v>
                </c:pt>
                <c:pt idx="1">
                  <c:v>£1-3m</c:v>
                </c:pt>
                <c:pt idx="2">
                  <c:v>£3-8m</c:v>
                </c:pt>
                <c:pt idx="3">
                  <c:v>£8m+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0.25252525252525254</c:v>
                </c:pt>
                <c:pt idx="1">
                  <c:v>0.50505050505050508</c:v>
                </c:pt>
                <c:pt idx="2">
                  <c:v>0.20202020202020202</c:v>
                </c:pt>
                <c:pt idx="3">
                  <c:v>4.0404040404040407E-2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E3-481F-8558-84C361C093F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COVID-affected</c:v>
                </c:pt>
              </c:strCache>
            </c:strRef>
          </c:tx>
          <c:spPr>
            <a:solidFill>
              <a:schemeClr val="tx1"/>
            </a:solidFill>
            <a:ln w="381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glish-GB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£0-1m</c:v>
                </c:pt>
                <c:pt idx="1">
                  <c:v>£1-3m</c:v>
                </c:pt>
                <c:pt idx="2">
                  <c:v>£3-8m</c:v>
                </c:pt>
                <c:pt idx="3">
                  <c:v>£8m+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0.24038461538461539</c:v>
                </c:pt>
                <c:pt idx="1">
                  <c:v>0.375</c:v>
                </c:pt>
                <c:pt idx="2">
                  <c:v>0.26923076923076922</c:v>
                </c:pt>
                <c:pt idx="3">
                  <c:v>0.11538461538461539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E3-481F-8558-84C361C093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41657488"/>
        <c:axId val="441662608"/>
      </c:barChart>
      <c:catAx>
        <c:axId val="44165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glish-GB"/>
          </a:p>
        </c:txPr>
        <c:crossAx val="441662608"/>
        <c:crosses val="autoZero"/>
        <c:auto val="1"/>
        <c:lblAlgn val="ctr"/>
        <c:lblOffset val="100"/>
        <c:noMultiLvlLbl val="0"/>
      </c:catAx>
      <c:valAx>
        <c:axId val="441662608"/>
        <c:scaling>
          <c:orientation val="minMax"/>
        </c:scaling>
        <c:delete val="1"/>
        <c:axPos val="l"/>
        <c:numFmt formatCode="#,##0.0" sourceLinked="0"/>
        <c:majorTickMark val="out"/>
        <c:minorTickMark val="none"/>
        <c:tickLblPos val="nextTo"/>
        <c:crossAx val="44165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glish-GB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glish-GB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baseline="0" dirty="0">
                <a:solidFill>
                  <a:schemeClr val="tx1"/>
                </a:solidFill>
              </a:rPr>
              <a:t>FMCG: % revenue uplift from advertising by budget</a:t>
            </a:r>
            <a:endParaRPr lang="en-GB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827215531882044"/>
          <c:y val="1.8604298225098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glish-GB"/>
        </a:p>
      </c:txPr>
    </c:title>
    <c:autoTitleDeleted val="0"/>
    <c:plotArea>
      <c:layout>
        <c:manualLayout>
          <c:layoutTarget val="inner"/>
          <c:xMode val="edge"/>
          <c:yMode val="edge"/>
          <c:x val="3.9904138514461125E-2"/>
          <c:y val="0.19267981601309736"/>
          <c:w val="0.94413689881811225"/>
          <c:h val="0.581229801720329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RROI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accent6"/>
              </a:solidFill>
              <a:ln w="12700">
                <a:solidFill>
                  <a:schemeClr val="accent6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glish-GB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£0-1m</c:v>
                </c:pt>
                <c:pt idx="1">
                  <c:v>£1-3m</c:v>
                </c:pt>
                <c:pt idx="2">
                  <c:v>£3-8m</c:v>
                </c:pt>
                <c:pt idx="3">
                  <c:v>£8m+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General">
                  <c:v>4.0441876930270536E-2</c:v>
                </c:pt>
                <c:pt idx="1">
                  <c:v>4.6849770804835836E-2</c:v>
                </c:pt>
                <c:pt idx="2" formatCode="General">
                  <c:v>5.1054665621192132E-2</c:v>
                </c:pt>
                <c:pt idx="3" formatCode="General">
                  <c:v>5.3090909090909098E-2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F62-49B0-A995-CA5A0B722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389631"/>
        <c:axId val="604372575"/>
      </c:lineChart>
      <c:catAx>
        <c:axId val="6043896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tx1"/>
                    </a:solidFill>
                  </a:rPr>
                  <a:t>Annual</a:t>
                </a:r>
                <a:r>
                  <a:rPr lang="en-GB" sz="1400" baseline="0" dirty="0">
                    <a:solidFill>
                      <a:schemeClr val="tx1"/>
                    </a:solidFill>
                  </a:rPr>
                  <a:t> Spend</a:t>
                </a:r>
                <a:endParaRPr lang="en-GB" sz="14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glish-GB"/>
            </a:p>
          </c:txPr>
        </c:title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glish-GB"/>
          </a:p>
        </c:txPr>
        <c:crossAx val="604372575"/>
        <c:crosses val="autoZero"/>
        <c:auto val="1"/>
        <c:lblAlgn val="ctr"/>
        <c:lblOffset val="100"/>
        <c:noMultiLvlLbl val="0"/>
      </c:catAx>
      <c:valAx>
        <c:axId val="604372575"/>
        <c:scaling>
          <c:orientation val="minMax"/>
          <c:max val="6.0000000000000012E-2"/>
          <c:min val="0"/>
        </c:scaling>
        <c:delete val="1"/>
        <c:axPos val="l"/>
        <c:numFmt formatCode="General" sourceLinked="0"/>
        <c:majorTickMark val="out"/>
        <c:minorTickMark val="none"/>
        <c:tickLblPos val="nextTo"/>
        <c:crossAx val="604389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glish-GB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15246-2C38-4825-ADFD-39079401320E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0A6A1B-8617-48E0-8461-F99C206B0751}">
      <dgm:prSet phldrT="[Text]" custT="1"/>
      <dgm:spPr/>
      <dgm:t>
        <a:bodyPr/>
        <a:lstStyle/>
        <a:p>
          <a:r>
            <a:rPr lang="en-GB" sz="3000" baseline="0" dirty="0"/>
            <a:t>Test</a:t>
          </a:r>
        </a:p>
      </dgm:t>
    </dgm:pt>
    <dgm:pt modelId="{8F760EE6-9306-4AE2-8BA1-DEA7FF3F50C6}" type="parTrans" cxnId="{FBCA27AB-B973-480F-8014-4DAD33273F39}">
      <dgm:prSet/>
      <dgm:spPr/>
      <dgm:t>
        <a:bodyPr/>
        <a:lstStyle/>
        <a:p>
          <a:endParaRPr lang="en-GB"/>
        </a:p>
      </dgm:t>
    </dgm:pt>
    <dgm:pt modelId="{2F5012C8-0363-4A8C-9B3E-7C8D4C3EE99C}" type="sibTrans" cxnId="{FBCA27AB-B973-480F-8014-4DAD33273F39}">
      <dgm:prSet/>
      <dgm:spPr/>
      <dgm:t>
        <a:bodyPr/>
        <a:lstStyle/>
        <a:p>
          <a:endParaRPr lang="en-GB"/>
        </a:p>
      </dgm:t>
    </dgm:pt>
    <dgm:pt modelId="{C45017BC-9851-4EF2-8288-4CB670504C1B}">
      <dgm:prSet phldrT="[Text]" custT="1"/>
      <dgm:spPr/>
      <dgm:t>
        <a:bodyPr/>
        <a:lstStyle/>
        <a:p>
          <a:r>
            <a:rPr lang="en-GB" sz="3000" baseline="0" dirty="0"/>
            <a:t>Test</a:t>
          </a:r>
        </a:p>
      </dgm:t>
    </dgm:pt>
    <dgm:pt modelId="{08318AD2-F952-41DA-8F1B-253DB6BE17BD}" type="parTrans" cxnId="{520615D8-6FFF-43D8-8CFB-191C2A692F35}">
      <dgm:prSet/>
      <dgm:spPr/>
      <dgm:t>
        <a:bodyPr/>
        <a:lstStyle/>
        <a:p>
          <a:endParaRPr lang="en-GB"/>
        </a:p>
      </dgm:t>
    </dgm:pt>
    <dgm:pt modelId="{2F57B0E7-E0C3-4E4D-B8B8-C40DB574A125}" type="sibTrans" cxnId="{520615D8-6FFF-43D8-8CFB-191C2A692F35}">
      <dgm:prSet/>
      <dgm:spPr/>
      <dgm:t>
        <a:bodyPr/>
        <a:lstStyle/>
        <a:p>
          <a:endParaRPr lang="en-GB"/>
        </a:p>
      </dgm:t>
    </dgm:pt>
    <dgm:pt modelId="{A331086D-51C1-4270-BB89-25E5FA714D3B}">
      <dgm:prSet phldrT="[Text]" custT="1"/>
      <dgm:spPr/>
      <dgm:t>
        <a:bodyPr/>
        <a:lstStyle/>
        <a:p>
          <a:r>
            <a:rPr lang="en-GB" sz="3000" baseline="0" dirty="0"/>
            <a:t>Test</a:t>
          </a:r>
        </a:p>
      </dgm:t>
    </dgm:pt>
    <dgm:pt modelId="{A616C2A8-1A51-43DE-8512-82CC441A4221}" type="parTrans" cxnId="{20DB4148-6C7B-45EA-A33D-04480EADF385}">
      <dgm:prSet/>
      <dgm:spPr/>
      <dgm:t>
        <a:bodyPr/>
        <a:lstStyle/>
        <a:p>
          <a:endParaRPr lang="en-GB"/>
        </a:p>
      </dgm:t>
    </dgm:pt>
    <dgm:pt modelId="{DB8799DE-4DF4-4830-8085-6CC445CE67BA}" type="sibTrans" cxnId="{20DB4148-6C7B-45EA-A33D-04480EADF385}">
      <dgm:prSet/>
      <dgm:spPr/>
      <dgm:t>
        <a:bodyPr/>
        <a:lstStyle/>
        <a:p>
          <a:endParaRPr lang="en-GB"/>
        </a:p>
      </dgm:t>
    </dgm:pt>
    <dgm:pt modelId="{D0975743-5E9B-46D0-8E86-7C83B025BD59}">
      <dgm:prSet phldrT="[Text]" custT="1"/>
      <dgm:spPr/>
      <dgm:t>
        <a:bodyPr/>
        <a:lstStyle/>
        <a:p>
          <a:r>
            <a:rPr lang="en-GB" sz="3000" baseline="0" dirty="0"/>
            <a:t>Test</a:t>
          </a:r>
        </a:p>
      </dgm:t>
    </dgm:pt>
    <dgm:pt modelId="{68567E1F-48BD-4140-9ABA-B1EBCD530614}" type="parTrans" cxnId="{9FBEA33C-FCC9-48F1-BC92-64F7475493FE}">
      <dgm:prSet/>
      <dgm:spPr/>
      <dgm:t>
        <a:bodyPr/>
        <a:lstStyle/>
        <a:p>
          <a:endParaRPr lang="en-GB"/>
        </a:p>
      </dgm:t>
    </dgm:pt>
    <dgm:pt modelId="{E5E0780B-FBAF-45A5-9812-90AEF90B7B5E}" type="sibTrans" cxnId="{9FBEA33C-FCC9-48F1-BC92-64F7475493FE}">
      <dgm:prSet/>
      <dgm:spPr/>
      <dgm:t>
        <a:bodyPr/>
        <a:lstStyle/>
        <a:p>
          <a:endParaRPr lang="en-GB"/>
        </a:p>
      </dgm:t>
    </dgm:pt>
    <dgm:pt modelId="{2F2FD91F-CE6B-4917-B4B9-C1189F92D995}">
      <dgm:prSet phldrT="[Text]" custT="1"/>
      <dgm:spPr/>
      <dgm:t>
        <a:bodyPr/>
        <a:lstStyle/>
        <a:p>
          <a:r>
            <a:rPr lang="en-GB" sz="3000" baseline="0" dirty="0"/>
            <a:t>Test</a:t>
          </a:r>
        </a:p>
      </dgm:t>
    </dgm:pt>
    <dgm:pt modelId="{A53C99F9-C8F0-4AAD-985D-37A93A34A805}" type="parTrans" cxnId="{5EE0FB50-3794-43C2-85E2-9084ADF73DBB}">
      <dgm:prSet/>
      <dgm:spPr/>
      <dgm:t>
        <a:bodyPr/>
        <a:lstStyle/>
        <a:p>
          <a:endParaRPr lang="en-GB"/>
        </a:p>
      </dgm:t>
    </dgm:pt>
    <dgm:pt modelId="{20F3197C-AD14-42A6-AF8C-5F183430E4A1}" type="sibTrans" cxnId="{5EE0FB50-3794-43C2-85E2-9084ADF73DBB}">
      <dgm:prSet/>
      <dgm:spPr/>
      <dgm:t>
        <a:bodyPr/>
        <a:lstStyle/>
        <a:p>
          <a:endParaRPr lang="en-GB"/>
        </a:p>
      </dgm:t>
    </dgm:pt>
    <dgm:pt modelId="{DB4C89CA-37A1-44F1-AB2F-0BC445DA235F}" type="pres">
      <dgm:prSet presAssocID="{E8A15246-2C38-4825-ADFD-39079401320E}" presName="diagram" presStyleCnt="0">
        <dgm:presLayoutVars>
          <dgm:dir/>
          <dgm:resizeHandles val="exact"/>
        </dgm:presLayoutVars>
      </dgm:prSet>
      <dgm:spPr/>
    </dgm:pt>
    <dgm:pt modelId="{98D5E6E1-1F46-4CE7-A09A-BB7D99BD98A7}" type="pres">
      <dgm:prSet presAssocID="{840A6A1B-8617-48E0-8461-F99C206B0751}" presName="node" presStyleLbl="node1" presStyleIdx="0" presStyleCnt="5">
        <dgm:presLayoutVars>
          <dgm:bulletEnabled val="1"/>
        </dgm:presLayoutVars>
      </dgm:prSet>
      <dgm:spPr/>
    </dgm:pt>
    <dgm:pt modelId="{1DEC3815-0695-4137-A88A-C1A737E7CF88}" type="pres">
      <dgm:prSet presAssocID="{2F5012C8-0363-4A8C-9B3E-7C8D4C3EE99C}" presName="sibTrans" presStyleLbl="sibTrans2D1" presStyleIdx="0" presStyleCnt="4"/>
      <dgm:spPr/>
    </dgm:pt>
    <dgm:pt modelId="{2C2241AA-6DC4-4070-8051-D3BAC585439F}" type="pres">
      <dgm:prSet presAssocID="{2F5012C8-0363-4A8C-9B3E-7C8D4C3EE99C}" presName="connectorText" presStyleLbl="sibTrans2D1" presStyleIdx="0" presStyleCnt="4"/>
      <dgm:spPr/>
    </dgm:pt>
    <dgm:pt modelId="{5516DCB7-F235-47DB-B76C-793434EA6448}" type="pres">
      <dgm:prSet presAssocID="{C45017BC-9851-4EF2-8288-4CB670504C1B}" presName="node" presStyleLbl="node1" presStyleIdx="1" presStyleCnt="5">
        <dgm:presLayoutVars>
          <dgm:bulletEnabled val="1"/>
        </dgm:presLayoutVars>
      </dgm:prSet>
      <dgm:spPr/>
    </dgm:pt>
    <dgm:pt modelId="{FE413830-EF32-4601-A305-B14924900205}" type="pres">
      <dgm:prSet presAssocID="{2F57B0E7-E0C3-4E4D-B8B8-C40DB574A125}" presName="sibTrans" presStyleLbl="sibTrans2D1" presStyleIdx="1" presStyleCnt="4"/>
      <dgm:spPr/>
    </dgm:pt>
    <dgm:pt modelId="{6DC49233-F01C-4DEF-92A0-020CA710B0F8}" type="pres">
      <dgm:prSet presAssocID="{2F57B0E7-E0C3-4E4D-B8B8-C40DB574A125}" presName="connectorText" presStyleLbl="sibTrans2D1" presStyleIdx="1" presStyleCnt="4"/>
      <dgm:spPr/>
    </dgm:pt>
    <dgm:pt modelId="{418C5528-FEB0-49A1-A1C9-093CA02CE253}" type="pres">
      <dgm:prSet presAssocID="{A331086D-51C1-4270-BB89-25E5FA714D3B}" presName="node" presStyleLbl="node1" presStyleIdx="2" presStyleCnt="5">
        <dgm:presLayoutVars>
          <dgm:bulletEnabled val="1"/>
        </dgm:presLayoutVars>
      </dgm:prSet>
      <dgm:spPr/>
    </dgm:pt>
    <dgm:pt modelId="{64802AE4-60A2-4084-8259-82A412454A01}" type="pres">
      <dgm:prSet presAssocID="{DB8799DE-4DF4-4830-8085-6CC445CE67BA}" presName="sibTrans" presStyleLbl="sibTrans2D1" presStyleIdx="2" presStyleCnt="4"/>
      <dgm:spPr/>
    </dgm:pt>
    <dgm:pt modelId="{07EC66D6-B6CE-430B-BC61-D2ACA8531D99}" type="pres">
      <dgm:prSet presAssocID="{DB8799DE-4DF4-4830-8085-6CC445CE67BA}" presName="connectorText" presStyleLbl="sibTrans2D1" presStyleIdx="2" presStyleCnt="4"/>
      <dgm:spPr/>
    </dgm:pt>
    <dgm:pt modelId="{D8C10BE7-A623-488D-94F0-C1903F57542A}" type="pres">
      <dgm:prSet presAssocID="{D0975743-5E9B-46D0-8E86-7C83B025BD59}" presName="node" presStyleLbl="node1" presStyleIdx="3" presStyleCnt="5">
        <dgm:presLayoutVars>
          <dgm:bulletEnabled val="1"/>
        </dgm:presLayoutVars>
      </dgm:prSet>
      <dgm:spPr/>
    </dgm:pt>
    <dgm:pt modelId="{403F1C81-DB9C-4942-881F-408B4AAF9D82}" type="pres">
      <dgm:prSet presAssocID="{E5E0780B-FBAF-45A5-9812-90AEF90B7B5E}" presName="sibTrans" presStyleLbl="sibTrans2D1" presStyleIdx="3" presStyleCnt="4"/>
      <dgm:spPr/>
    </dgm:pt>
    <dgm:pt modelId="{651FF911-717E-4B9F-9C8E-753C09BD4ED3}" type="pres">
      <dgm:prSet presAssocID="{E5E0780B-FBAF-45A5-9812-90AEF90B7B5E}" presName="connectorText" presStyleLbl="sibTrans2D1" presStyleIdx="3" presStyleCnt="4"/>
      <dgm:spPr/>
    </dgm:pt>
    <dgm:pt modelId="{DA6A57E8-45D1-4A1D-A8EB-E6F1BF8519DF}" type="pres">
      <dgm:prSet presAssocID="{2F2FD91F-CE6B-4917-B4B9-C1189F92D995}" presName="node" presStyleLbl="node1" presStyleIdx="4" presStyleCnt="5">
        <dgm:presLayoutVars>
          <dgm:bulletEnabled val="1"/>
        </dgm:presLayoutVars>
      </dgm:prSet>
      <dgm:spPr/>
    </dgm:pt>
  </dgm:ptLst>
  <dgm:cxnLst>
    <dgm:cxn modelId="{A4B0991A-9938-45D1-9517-2D13194C9698}" type="presOf" srcId="{840A6A1B-8617-48E0-8461-F99C206B0751}" destId="{98D5E6E1-1F46-4CE7-A09A-BB7D99BD98A7}" srcOrd="0" destOrd="0" presId="urn:microsoft.com/office/officeart/2005/8/layout/process5"/>
    <dgm:cxn modelId="{46FA1920-58E4-4917-9258-4D37A06D43ED}" type="presOf" srcId="{2F57B0E7-E0C3-4E4D-B8B8-C40DB574A125}" destId="{6DC49233-F01C-4DEF-92A0-020CA710B0F8}" srcOrd="1" destOrd="0" presId="urn:microsoft.com/office/officeart/2005/8/layout/process5"/>
    <dgm:cxn modelId="{01E6F03B-E532-4213-AF46-892517D84645}" type="presOf" srcId="{DB8799DE-4DF4-4830-8085-6CC445CE67BA}" destId="{07EC66D6-B6CE-430B-BC61-D2ACA8531D99}" srcOrd="1" destOrd="0" presId="urn:microsoft.com/office/officeart/2005/8/layout/process5"/>
    <dgm:cxn modelId="{3FD1A13C-43A0-445A-AA97-E5536A5776AF}" type="presOf" srcId="{D0975743-5E9B-46D0-8E86-7C83B025BD59}" destId="{D8C10BE7-A623-488D-94F0-C1903F57542A}" srcOrd="0" destOrd="0" presId="urn:microsoft.com/office/officeart/2005/8/layout/process5"/>
    <dgm:cxn modelId="{9FBEA33C-FCC9-48F1-BC92-64F7475493FE}" srcId="{E8A15246-2C38-4825-ADFD-39079401320E}" destId="{D0975743-5E9B-46D0-8E86-7C83B025BD59}" srcOrd="3" destOrd="0" parTransId="{68567E1F-48BD-4140-9ABA-B1EBCD530614}" sibTransId="{E5E0780B-FBAF-45A5-9812-90AEF90B7B5E}"/>
    <dgm:cxn modelId="{20DB4148-6C7B-45EA-A33D-04480EADF385}" srcId="{E8A15246-2C38-4825-ADFD-39079401320E}" destId="{A331086D-51C1-4270-BB89-25E5FA714D3B}" srcOrd="2" destOrd="0" parTransId="{A616C2A8-1A51-43DE-8512-82CC441A4221}" sibTransId="{DB8799DE-4DF4-4830-8085-6CC445CE67BA}"/>
    <dgm:cxn modelId="{BBFBF14C-E7F5-43B6-9806-1DB67D4EEFFA}" type="presOf" srcId="{2F2FD91F-CE6B-4917-B4B9-C1189F92D995}" destId="{DA6A57E8-45D1-4A1D-A8EB-E6F1BF8519DF}" srcOrd="0" destOrd="0" presId="urn:microsoft.com/office/officeart/2005/8/layout/process5"/>
    <dgm:cxn modelId="{5EE0FB50-3794-43C2-85E2-9084ADF73DBB}" srcId="{E8A15246-2C38-4825-ADFD-39079401320E}" destId="{2F2FD91F-CE6B-4917-B4B9-C1189F92D995}" srcOrd="4" destOrd="0" parTransId="{A53C99F9-C8F0-4AAD-985D-37A93A34A805}" sibTransId="{20F3197C-AD14-42A6-AF8C-5F183430E4A1}"/>
    <dgm:cxn modelId="{C8B7B551-5F80-420D-A5F0-C6F17A9B5386}" type="presOf" srcId="{DB8799DE-4DF4-4830-8085-6CC445CE67BA}" destId="{64802AE4-60A2-4084-8259-82A412454A01}" srcOrd="0" destOrd="0" presId="urn:microsoft.com/office/officeart/2005/8/layout/process5"/>
    <dgm:cxn modelId="{5119E956-6135-41A5-9456-EC1FB106C194}" type="presOf" srcId="{2F57B0E7-E0C3-4E4D-B8B8-C40DB574A125}" destId="{FE413830-EF32-4601-A305-B14924900205}" srcOrd="0" destOrd="0" presId="urn:microsoft.com/office/officeart/2005/8/layout/process5"/>
    <dgm:cxn modelId="{D019515C-E140-48BE-A097-6D7C4E1BA2B6}" type="presOf" srcId="{2F5012C8-0363-4A8C-9B3E-7C8D4C3EE99C}" destId="{2C2241AA-6DC4-4070-8051-D3BAC585439F}" srcOrd="1" destOrd="0" presId="urn:microsoft.com/office/officeart/2005/8/layout/process5"/>
    <dgm:cxn modelId="{EE573262-D230-4989-9970-75B821416688}" type="presOf" srcId="{E5E0780B-FBAF-45A5-9812-90AEF90B7B5E}" destId="{403F1C81-DB9C-4942-881F-408B4AAF9D82}" srcOrd="0" destOrd="0" presId="urn:microsoft.com/office/officeart/2005/8/layout/process5"/>
    <dgm:cxn modelId="{272CC8A9-7B5C-4D08-88B7-8DE1634FF31F}" type="presOf" srcId="{2F5012C8-0363-4A8C-9B3E-7C8D4C3EE99C}" destId="{1DEC3815-0695-4137-A88A-C1A737E7CF88}" srcOrd="0" destOrd="0" presId="urn:microsoft.com/office/officeart/2005/8/layout/process5"/>
    <dgm:cxn modelId="{FBCA27AB-B973-480F-8014-4DAD33273F39}" srcId="{E8A15246-2C38-4825-ADFD-39079401320E}" destId="{840A6A1B-8617-48E0-8461-F99C206B0751}" srcOrd="0" destOrd="0" parTransId="{8F760EE6-9306-4AE2-8BA1-DEA7FF3F50C6}" sibTransId="{2F5012C8-0363-4A8C-9B3E-7C8D4C3EE99C}"/>
    <dgm:cxn modelId="{E7ADEFC4-B3A7-474E-9C68-F60165E74F16}" type="presOf" srcId="{E8A15246-2C38-4825-ADFD-39079401320E}" destId="{DB4C89CA-37A1-44F1-AB2F-0BC445DA235F}" srcOrd="0" destOrd="0" presId="urn:microsoft.com/office/officeart/2005/8/layout/process5"/>
    <dgm:cxn modelId="{520615D8-6FFF-43D8-8CFB-191C2A692F35}" srcId="{E8A15246-2C38-4825-ADFD-39079401320E}" destId="{C45017BC-9851-4EF2-8288-4CB670504C1B}" srcOrd="1" destOrd="0" parTransId="{08318AD2-F952-41DA-8F1B-253DB6BE17BD}" sibTransId="{2F57B0E7-E0C3-4E4D-B8B8-C40DB574A125}"/>
    <dgm:cxn modelId="{D63844DE-CEAF-4512-8BBF-0D755E9AEE96}" type="presOf" srcId="{A331086D-51C1-4270-BB89-25E5FA714D3B}" destId="{418C5528-FEB0-49A1-A1C9-093CA02CE253}" srcOrd="0" destOrd="0" presId="urn:microsoft.com/office/officeart/2005/8/layout/process5"/>
    <dgm:cxn modelId="{EF411BE4-AAFE-444C-A0CE-66204761C060}" type="presOf" srcId="{C45017BC-9851-4EF2-8288-4CB670504C1B}" destId="{5516DCB7-F235-47DB-B76C-793434EA6448}" srcOrd="0" destOrd="0" presId="urn:microsoft.com/office/officeart/2005/8/layout/process5"/>
    <dgm:cxn modelId="{7A1532FC-35B7-4C7A-9F9C-4334B0BC62A9}" type="presOf" srcId="{E5E0780B-FBAF-45A5-9812-90AEF90B7B5E}" destId="{651FF911-717E-4B9F-9C8E-753C09BD4ED3}" srcOrd="1" destOrd="0" presId="urn:microsoft.com/office/officeart/2005/8/layout/process5"/>
    <dgm:cxn modelId="{F0774469-9D98-458B-BF55-E619DB18A32A}" type="presParOf" srcId="{DB4C89CA-37A1-44F1-AB2F-0BC445DA235F}" destId="{98D5E6E1-1F46-4CE7-A09A-BB7D99BD98A7}" srcOrd="0" destOrd="0" presId="urn:microsoft.com/office/officeart/2005/8/layout/process5"/>
    <dgm:cxn modelId="{432E7489-C805-4ED1-BE8D-82339D735A75}" type="presParOf" srcId="{DB4C89CA-37A1-44F1-AB2F-0BC445DA235F}" destId="{1DEC3815-0695-4137-A88A-C1A737E7CF88}" srcOrd="1" destOrd="0" presId="urn:microsoft.com/office/officeart/2005/8/layout/process5"/>
    <dgm:cxn modelId="{4AB29F5A-60FB-424E-B632-7A622711265D}" type="presParOf" srcId="{1DEC3815-0695-4137-A88A-C1A737E7CF88}" destId="{2C2241AA-6DC4-4070-8051-D3BAC585439F}" srcOrd="0" destOrd="0" presId="urn:microsoft.com/office/officeart/2005/8/layout/process5"/>
    <dgm:cxn modelId="{EFF61360-9AA3-44E7-88D4-F5C00460A34E}" type="presParOf" srcId="{DB4C89CA-37A1-44F1-AB2F-0BC445DA235F}" destId="{5516DCB7-F235-47DB-B76C-793434EA6448}" srcOrd="2" destOrd="0" presId="urn:microsoft.com/office/officeart/2005/8/layout/process5"/>
    <dgm:cxn modelId="{CBF54A6C-FC49-48C8-9005-7A885C4D1CA4}" type="presParOf" srcId="{DB4C89CA-37A1-44F1-AB2F-0BC445DA235F}" destId="{FE413830-EF32-4601-A305-B14924900205}" srcOrd="3" destOrd="0" presId="urn:microsoft.com/office/officeart/2005/8/layout/process5"/>
    <dgm:cxn modelId="{2FFD60DF-4B05-469A-9302-E66903F4A488}" type="presParOf" srcId="{FE413830-EF32-4601-A305-B14924900205}" destId="{6DC49233-F01C-4DEF-92A0-020CA710B0F8}" srcOrd="0" destOrd="0" presId="urn:microsoft.com/office/officeart/2005/8/layout/process5"/>
    <dgm:cxn modelId="{4BAB838B-0724-494C-A23C-5A77AB6D4424}" type="presParOf" srcId="{DB4C89CA-37A1-44F1-AB2F-0BC445DA235F}" destId="{418C5528-FEB0-49A1-A1C9-093CA02CE253}" srcOrd="4" destOrd="0" presId="urn:microsoft.com/office/officeart/2005/8/layout/process5"/>
    <dgm:cxn modelId="{25CB6BA9-0BB8-425F-85A0-30F95CA908A3}" type="presParOf" srcId="{DB4C89CA-37A1-44F1-AB2F-0BC445DA235F}" destId="{64802AE4-60A2-4084-8259-82A412454A01}" srcOrd="5" destOrd="0" presId="urn:microsoft.com/office/officeart/2005/8/layout/process5"/>
    <dgm:cxn modelId="{26D247C8-28DB-461F-9CEA-B1A3688EB1B9}" type="presParOf" srcId="{64802AE4-60A2-4084-8259-82A412454A01}" destId="{07EC66D6-B6CE-430B-BC61-D2ACA8531D99}" srcOrd="0" destOrd="0" presId="urn:microsoft.com/office/officeart/2005/8/layout/process5"/>
    <dgm:cxn modelId="{68C280FE-F827-438F-A661-D54245F51410}" type="presParOf" srcId="{DB4C89CA-37A1-44F1-AB2F-0BC445DA235F}" destId="{D8C10BE7-A623-488D-94F0-C1903F57542A}" srcOrd="6" destOrd="0" presId="urn:microsoft.com/office/officeart/2005/8/layout/process5"/>
    <dgm:cxn modelId="{49F54778-A87C-4CCF-B79C-169C00F9338F}" type="presParOf" srcId="{DB4C89CA-37A1-44F1-AB2F-0BC445DA235F}" destId="{403F1C81-DB9C-4942-881F-408B4AAF9D82}" srcOrd="7" destOrd="0" presId="urn:microsoft.com/office/officeart/2005/8/layout/process5"/>
    <dgm:cxn modelId="{E9D546FD-9AD5-42A7-B3EC-E287FD27031A}" type="presParOf" srcId="{403F1C81-DB9C-4942-881F-408B4AAF9D82}" destId="{651FF911-717E-4B9F-9C8E-753C09BD4ED3}" srcOrd="0" destOrd="0" presId="urn:microsoft.com/office/officeart/2005/8/layout/process5"/>
    <dgm:cxn modelId="{8C723FCF-B59C-49DA-A1BF-8D21BAB9BD2E}" type="presParOf" srcId="{DB4C89CA-37A1-44F1-AB2F-0BC445DA235F}" destId="{DA6A57E8-45D1-4A1D-A8EB-E6F1BF8519D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9ADAA8-4B53-4E0E-8B0A-CFEB94E9D5E7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0B82799-0D0E-40D1-8D3E-C832687FACFD}">
      <dgm:prSet phldrT="[Text]" custT="1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GB" sz="1600" dirty="0"/>
            <a:t>If your sector will benefit: “don’t go dark” is too conservative You can make big bets in your advertising plan</a:t>
          </a:r>
        </a:p>
      </dgm:t>
    </dgm:pt>
    <dgm:pt modelId="{A1FE9917-BE62-4BB0-B8D5-B44553795EDF}" type="parTrans" cxnId="{8F13E11D-06E1-4DDD-8459-224A9E6E0BBB}">
      <dgm:prSet/>
      <dgm:spPr/>
      <dgm:t>
        <a:bodyPr/>
        <a:lstStyle/>
        <a:p>
          <a:endParaRPr lang="en-GB" sz="1600"/>
        </a:p>
      </dgm:t>
    </dgm:pt>
    <dgm:pt modelId="{9E25CA16-421F-4084-9136-2F973D8081BE}" type="sibTrans" cxnId="{8F13E11D-06E1-4DDD-8459-224A9E6E0BBB}">
      <dgm:prSet/>
      <dgm:spPr/>
      <dgm:t>
        <a:bodyPr/>
        <a:lstStyle/>
        <a:p>
          <a:endParaRPr lang="en-GB" sz="1600"/>
        </a:p>
      </dgm:t>
    </dgm:pt>
    <dgm:pt modelId="{304DFF23-789C-40B5-B75B-AE0D9AD3EB05}">
      <dgm:prSet phldrT="[Text]" custT="1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GB" sz="1600" dirty="0"/>
            <a:t>If your sector is secure: Look for low-cost media buys to get extra share of voice for cheap and high ROI campaigns</a:t>
          </a:r>
        </a:p>
      </dgm:t>
    </dgm:pt>
    <dgm:pt modelId="{B2C1E458-D403-4BF7-8A50-E264A90D02AE}" type="parTrans" cxnId="{33AF6770-85C1-405B-A184-ADCD490F8AB9}">
      <dgm:prSet/>
      <dgm:spPr/>
      <dgm:t>
        <a:bodyPr/>
        <a:lstStyle/>
        <a:p>
          <a:endParaRPr lang="en-GB" sz="1600"/>
        </a:p>
      </dgm:t>
    </dgm:pt>
    <dgm:pt modelId="{004A2BAA-F0D4-4766-8343-96834503FC95}" type="sibTrans" cxnId="{33AF6770-85C1-405B-A184-ADCD490F8AB9}">
      <dgm:prSet/>
      <dgm:spPr/>
      <dgm:t>
        <a:bodyPr/>
        <a:lstStyle/>
        <a:p>
          <a:endParaRPr lang="en-GB" sz="1600"/>
        </a:p>
      </dgm:t>
    </dgm:pt>
    <dgm:pt modelId="{35DB3EAC-08AE-4705-B20B-E59659E94954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GB" sz="1600" dirty="0"/>
            <a:t>If your sector will be a victim: “don’t go dark” might be flat out wrong. You need to do some maths to know what to do </a:t>
          </a:r>
        </a:p>
      </dgm:t>
    </dgm:pt>
    <dgm:pt modelId="{95ECFA9D-CABA-4447-BFC6-415073227B4C}" type="parTrans" cxnId="{26C0C7E2-88B9-4022-B33E-2BDB263C21B5}">
      <dgm:prSet/>
      <dgm:spPr/>
      <dgm:t>
        <a:bodyPr/>
        <a:lstStyle/>
        <a:p>
          <a:endParaRPr lang="en-GB" sz="1400"/>
        </a:p>
      </dgm:t>
    </dgm:pt>
    <dgm:pt modelId="{D3A018B7-EDD9-4C2E-85F9-5FE83685E3C4}" type="sibTrans" cxnId="{26C0C7E2-88B9-4022-B33E-2BDB263C21B5}">
      <dgm:prSet/>
      <dgm:spPr/>
      <dgm:t>
        <a:bodyPr/>
        <a:lstStyle/>
        <a:p>
          <a:endParaRPr lang="en-GB" sz="1400"/>
        </a:p>
      </dgm:t>
    </dgm:pt>
    <dgm:pt modelId="{EB6F8F2E-85D5-4CFF-9AA3-723703E96860}" type="pres">
      <dgm:prSet presAssocID="{119ADAA8-4B53-4E0E-8B0A-CFEB94E9D5E7}" presName="linearFlow" presStyleCnt="0">
        <dgm:presLayoutVars>
          <dgm:dir/>
          <dgm:resizeHandles val="exact"/>
        </dgm:presLayoutVars>
      </dgm:prSet>
      <dgm:spPr/>
    </dgm:pt>
    <dgm:pt modelId="{74DAA4BA-E937-4C70-BD5B-AE02619C7543}" type="pres">
      <dgm:prSet presAssocID="{10B82799-0D0E-40D1-8D3E-C832687FACFD}" presName="composite" presStyleCnt="0"/>
      <dgm:spPr/>
    </dgm:pt>
    <dgm:pt modelId="{9213CC02-75D8-43CE-BD34-E71C464E1C61}" type="pres">
      <dgm:prSet presAssocID="{10B82799-0D0E-40D1-8D3E-C832687FACFD}" presName="imgShp" presStyleLbl="fgImgPlace1" presStyleIdx="0" presStyleCnt="3"/>
      <dgm:spPr>
        <a:solidFill>
          <a:srgbClr val="92AE9E"/>
        </a:solidFill>
        <a:ln>
          <a:noFill/>
        </a:ln>
      </dgm:spPr>
    </dgm:pt>
    <dgm:pt modelId="{E55DE0CE-A5BE-4A4A-BA45-AB809D6DBB62}" type="pres">
      <dgm:prSet presAssocID="{10B82799-0D0E-40D1-8D3E-C832687FACFD}" presName="txShp" presStyleLbl="node1" presStyleIdx="0" presStyleCnt="3">
        <dgm:presLayoutVars>
          <dgm:bulletEnabled val="1"/>
        </dgm:presLayoutVars>
      </dgm:prSet>
      <dgm:spPr/>
    </dgm:pt>
    <dgm:pt modelId="{19570A42-140A-4F66-90C1-5B096CD816F2}" type="pres">
      <dgm:prSet presAssocID="{9E25CA16-421F-4084-9136-2F973D8081BE}" presName="spacing" presStyleCnt="0"/>
      <dgm:spPr/>
    </dgm:pt>
    <dgm:pt modelId="{02C0BC91-27C0-4EDA-8403-EAF72B0C92DA}" type="pres">
      <dgm:prSet presAssocID="{304DFF23-789C-40B5-B75B-AE0D9AD3EB05}" presName="composite" presStyleCnt="0"/>
      <dgm:spPr/>
    </dgm:pt>
    <dgm:pt modelId="{8B836ABE-5ECA-4407-8974-65B0A31ECEC7}" type="pres">
      <dgm:prSet presAssocID="{304DFF23-789C-40B5-B75B-AE0D9AD3EB05}" presName="imgShp" presStyleLbl="fgImgPlace1" presStyleIdx="1" presStyleCnt="3"/>
      <dgm:spPr>
        <a:solidFill>
          <a:schemeClr val="accent4">
            <a:lumMod val="40000"/>
            <a:lumOff val="60000"/>
          </a:schemeClr>
        </a:solidFill>
        <a:ln>
          <a:noFill/>
        </a:ln>
      </dgm:spPr>
    </dgm:pt>
    <dgm:pt modelId="{33DDC6F0-1019-42A9-AB15-D81A915F9CBA}" type="pres">
      <dgm:prSet presAssocID="{304DFF23-789C-40B5-B75B-AE0D9AD3EB05}" presName="txShp" presStyleLbl="node1" presStyleIdx="1" presStyleCnt="3">
        <dgm:presLayoutVars>
          <dgm:bulletEnabled val="1"/>
        </dgm:presLayoutVars>
      </dgm:prSet>
      <dgm:spPr/>
    </dgm:pt>
    <dgm:pt modelId="{2829E140-4CE4-42CD-82AB-E1AD3E47E8DD}" type="pres">
      <dgm:prSet presAssocID="{004A2BAA-F0D4-4766-8343-96834503FC95}" presName="spacing" presStyleCnt="0"/>
      <dgm:spPr/>
    </dgm:pt>
    <dgm:pt modelId="{65485248-3C85-46BD-BF18-0DC9BBB6FF24}" type="pres">
      <dgm:prSet presAssocID="{35DB3EAC-08AE-4705-B20B-E59659E94954}" presName="composite" presStyleCnt="0"/>
      <dgm:spPr/>
    </dgm:pt>
    <dgm:pt modelId="{967F6030-D852-49AA-98D0-186F0F2C4EBD}" type="pres">
      <dgm:prSet presAssocID="{35DB3EAC-08AE-4705-B20B-E59659E94954}" presName="imgShp" presStyleLbl="fgImgPlace1" presStyleIdx="2" presStyleCnt="3"/>
      <dgm:spPr>
        <a:solidFill>
          <a:schemeClr val="accent2">
            <a:lumMod val="40000"/>
            <a:lumOff val="60000"/>
          </a:schemeClr>
        </a:solidFill>
        <a:ln>
          <a:noFill/>
        </a:ln>
      </dgm:spPr>
    </dgm:pt>
    <dgm:pt modelId="{D3BC3D17-1D9A-4B4A-B184-E55F155DE280}" type="pres">
      <dgm:prSet presAssocID="{35DB3EAC-08AE-4705-B20B-E59659E94954}" presName="txShp" presStyleLbl="node1" presStyleIdx="2" presStyleCnt="3">
        <dgm:presLayoutVars>
          <dgm:bulletEnabled val="1"/>
        </dgm:presLayoutVars>
      </dgm:prSet>
      <dgm:spPr/>
    </dgm:pt>
  </dgm:ptLst>
  <dgm:cxnLst>
    <dgm:cxn modelId="{8F13E11D-06E1-4DDD-8459-224A9E6E0BBB}" srcId="{119ADAA8-4B53-4E0E-8B0A-CFEB94E9D5E7}" destId="{10B82799-0D0E-40D1-8D3E-C832687FACFD}" srcOrd="0" destOrd="0" parTransId="{A1FE9917-BE62-4BB0-B8D5-B44553795EDF}" sibTransId="{9E25CA16-421F-4084-9136-2F973D8081BE}"/>
    <dgm:cxn modelId="{56AAD623-D3E8-4837-B0E2-3F42836917A4}" type="presOf" srcId="{35DB3EAC-08AE-4705-B20B-E59659E94954}" destId="{D3BC3D17-1D9A-4B4A-B184-E55F155DE280}" srcOrd="0" destOrd="0" presId="urn:microsoft.com/office/officeart/2005/8/layout/vList3"/>
    <dgm:cxn modelId="{AC713328-7764-477C-B475-1B6BDA03CC9B}" type="presOf" srcId="{304DFF23-789C-40B5-B75B-AE0D9AD3EB05}" destId="{33DDC6F0-1019-42A9-AB15-D81A915F9CBA}" srcOrd="0" destOrd="0" presId="urn:microsoft.com/office/officeart/2005/8/layout/vList3"/>
    <dgm:cxn modelId="{33AF6770-85C1-405B-A184-ADCD490F8AB9}" srcId="{119ADAA8-4B53-4E0E-8B0A-CFEB94E9D5E7}" destId="{304DFF23-789C-40B5-B75B-AE0D9AD3EB05}" srcOrd="1" destOrd="0" parTransId="{B2C1E458-D403-4BF7-8A50-E264A90D02AE}" sibTransId="{004A2BAA-F0D4-4766-8343-96834503FC95}"/>
    <dgm:cxn modelId="{F6EC04AD-1928-4338-8103-C0E3D40D47E6}" type="presOf" srcId="{10B82799-0D0E-40D1-8D3E-C832687FACFD}" destId="{E55DE0CE-A5BE-4A4A-BA45-AB809D6DBB62}" srcOrd="0" destOrd="0" presId="urn:microsoft.com/office/officeart/2005/8/layout/vList3"/>
    <dgm:cxn modelId="{2337F0B2-E3EC-41CB-A6E9-1447E036073A}" type="presOf" srcId="{119ADAA8-4B53-4E0E-8B0A-CFEB94E9D5E7}" destId="{EB6F8F2E-85D5-4CFF-9AA3-723703E96860}" srcOrd="0" destOrd="0" presId="urn:microsoft.com/office/officeart/2005/8/layout/vList3"/>
    <dgm:cxn modelId="{26C0C7E2-88B9-4022-B33E-2BDB263C21B5}" srcId="{119ADAA8-4B53-4E0E-8B0A-CFEB94E9D5E7}" destId="{35DB3EAC-08AE-4705-B20B-E59659E94954}" srcOrd="2" destOrd="0" parTransId="{95ECFA9D-CABA-4447-BFC6-415073227B4C}" sibTransId="{D3A018B7-EDD9-4C2E-85F9-5FE83685E3C4}"/>
    <dgm:cxn modelId="{36D21F49-2AF6-4284-A47D-C4B5F661BB37}" type="presParOf" srcId="{EB6F8F2E-85D5-4CFF-9AA3-723703E96860}" destId="{74DAA4BA-E937-4C70-BD5B-AE02619C7543}" srcOrd="0" destOrd="0" presId="urn:microsoft.com/office/officeart/2005/8/layout/vList3"/>
    <dgm:cxn modelId="{F9ADF4A6-ADBE-45E7-B6F6-934A2A893F27}" type="presParOf" srcId="{74DAA4BA-E937-4C70-BD5B-AE02619C7543}" destId="{9213CC02-75D8-43CE-BD34-E71C464E1C61}" srcOrd="0" destOrd="0" presId="urn:microsoft.com/office/officeart/2005/8/layout/vList3"/>
    <dgm:cxn modelId="{9650FD09-E34C-4462-AA5F-1EBB6A3E613B}" type="presParOf" srcId="{74DAA4BA-E937-4C70-BD5B-AE02619C7543}" destId="{E55DE0CE-A5BE-4A4A-BA45-AB809D6DBB62}" srcOrd="1" destOrd="0" presId="urn:microsoft.com/office/officeart/2005/8/layout/vList3"/>
    <dgm:cxn modelId="{75D2359E-6965-4D4A-B476-05B387FF691A}" type="presParOf" srcId="{EB6F8F2E-85D5-4CFF-9AA3-723703E96860}" destId="{19570A42-140A-4F66-90C1-5B096CD816F2}" srcOrd="1" destOrd="0" presId="urn:microsoft.com/office/officeart/2005/8/layout/vList3"/>
    <dgm:cxn modelId="{A7733052-3605-48B9-B523-1CB045AE597F}" type="presParOf" srcId="{EB6F8F2E-85D5-4CFF-9AA3-723703E96860}" destId="{02C0BC91-27C0-4EDA-8403-EAF72B0C92DA}" srcOrd="2" destOrd="0" presId="urn:microsoft.com/office/officeart/2005/8/layout/vList3"/>
    <dgm:cxn modelId="{A89010B0-057E-4C95-8D37-AF30C07956A8}" type="presParOf" srcId="{02C0BC91-27C0-4EDA-8403-EAF72B0C92DA}" destId="{8B836ABE-5ECA-4407-8974-65B0A31ECEC7}" srcOrd="0" destOrd="0" presId="urn:microsoft.com/office/officeart/2005/8/layout/vList3"/>
    <dgm:cxn modelId="{6C4EFAC1-F4FC-4BC3-AF15-EB14F984BD16}" type="presParOf" srcId="{02C0BC91-27C0-4EDA-8403-EAF72B0C92DA}" destId="{33DDC6F0-1019-42A9-AB15-D81A915F9CBA}" srcOrd="1" destOrd="0" presId="urn:microsoft.com/office/officeart/2005/8/layout/vList3"/>
    <dgm:cxn modelId="{9B358866-A77C-4872-B92F-F87B38BEE3EE}" type="presParOf" srcId="{EB6F8F2E-85D5-4CFF-9AA3-723703E96860}" destId="{2829E140-4CE4-42CD-82AB-E1AD3E47E8DD}" srcOrd="3" destOrd="0" presId="urn:microsoft.com/office/officeart/2005/8/layout/vList3"/>
    <dgm:cxn modelId="{69BFA601-D0EB-48DF-A406-8A932608A189}" type="presParOf" srcId="{EB6F8F2E-85D5-4CFF-9AA3-723703E96860}" destId="{65485248-3C85-46BD-BF18-0DC9BBB6FF24}" srcOrd="4" destOrd="0" presId="urn:microsoft.com/office/officeart/2005/8/layout/vList3"/>
    <dgm:cxn modelId="{985DF3CF-8102-4155-B8E0-D0AF13120094}" type="presParOf" srcId="{65485248-3C85-46BD-BF18-0DC9BBB6FF24}" destId="{967F6030-D852-49AA-98D0-186F0F2C4EBD}" srcOrd="0" destOrd="0" presId="urn:microsoft.com/office/officeart/2005/8/layout/vList3"/>
    <dgm:cxn modelId="{0B196F70-5308-490C-839B-C2DB492CDF17}" type="presParOf" srcId="{65485248-3C85-46BD-BF18-0DC9BBB6FF24}" destId="{D3BC3D17-1D9A-4B4A-B184-E55F155DE28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A8E964-9427-4613-85FD-C96E8C9A7920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2433FDD7-BA3F-406C-AC7F-DBF2AF8A6FE3}">
      <dgm:prSet phldrT="[Text]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GB" dirty="0"/>
            <a:t>Others go quiet</a:t>
          </a:r>
        </a:p>
      </dgm:t>
    </dgm:pt>
    <dgm:pt modelId="{2B629255-BA07-423E-B837-33C073682F3D}" type="parTrans" cxnId="{5EB23A6C-D6FB-430E-AD86-A625E645FAD4}">
      <dgm:prSet/>
      <dgm:spPr/>
      <dgm:t>
        <a:bodyPr/>
        <a:lstStyle/>
        <a:p>
          <a:endParaRPr lang="en-GB"/>
        </a:p>
      </dgm:t>
    </dgm:pt>
    <dgm:pt modelId="{014948CE-D685-42C7-B828-C72A514EF54A}" type="sibTrans" cxnId="{5EB23A6C-D6FB-430E-AD86-A625E645FAD4}">
      <dgm:prSet/>
      <dgm:spPr>
        <a:solidFill>
          <a:schemeClr val="tx1"/>
        </a:solidFill>
      </dgm:spPr>
      <dgm:t>
        <a:bodyPr/>
        <a:lstStyle/>
        <a:p>
          <a:endParaRPr lang="en-GB"/>
        </a:p>
      </dgm:t>
    </dgm:pt>
    <dgm:pt modelId="{F8BAA283-ED1C-439B-8F07-B9901196A056}">
      <dgm:prSet phldrT="[Text]"/>
      <dgm:spPr>
        <a:ln>
          <a:noFill/>
        </a:ln>
      </dgm:spPr>
      <dgm:t>
        <a:bodyPr/>
        <a:lstStyle/>
        <a:p>
          <a:r>
            <a:rPr lang="en-GB" dirty="0"/>
            <a:t>Cheap share of voice</a:t>
          </a:r>
        </a:p>
      </dgm:t>
    </dgm:pt>
    <dgm:pt modelId="{0ECC7DB9-5331-4CE1-9612-A0E589305AB8}" type="parTrans" cxnId="{D164FDD7-BD0E-4341-B16B-8254351CBDD1}">
      <dgm:prSet/>
      <dgm:spPr/>
      <dgm:t>
        <a:bodyPr/>
        <a:lstStyle/>
        <a:p>
          <a:endParaRPr lang="en-GB"/>
        </a:p>
      </dgm:t>
    </dgm:pt>
    <dgm:pt modelId="{E1B23A56-9778-4E1B-AA02-CCFE6514D686}" type="sibTrans" cxnId="{D164FDD7-BD0E-4341-B16B-8254351CBDD1}">
      <dgm:prSet/>
      <dgm:spPr/>
      <dgm:t>
        <a:bodyPr/>
        <a:lstStyle/>
        <a:p>
          <a:endParaRPr lang="en-GB"/>
        </a:p>
      </dgm:t>
    </dgm:pt>
    <dgm:pt modelId="{6EA7BC75-3F6E-45C8-A6A0-C447E04F7B38}">
      <dgm:prSet phldrT="[Text]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GB" dirty="0"/>
            <a:t>Share of market later on</a:t>
          </a:r>
        </a:p>
      </dgm:t>
    </dgm:pt>
    <dgm:pt modelId="{7E863CE2-BAB6-410C-960A-42D8FE9D70B4}" type="parTrans" cxnId="{1D88962E-DDB2-4673-93CD-321716065910}">
      <dgm:prSet/>
      <dgm:spPr/>
      <dgm:t>
        <a:bodyPr/>
        <a:lstStyle/>
        <a:p>
          <a:endParaRPr lang="en-GB"/>
        </a:p>
      </dgm:t>
    </dgm:pt>
    <dgm:pt modelId="{7405B7DE-AD0D-450B-BA7C-F73C6D570A7A}" type="sibTrans" cxnId="{1D88962E-DDB2-4673-93CD-321716065910}">
      <dgm:prSet/>
      <dgm:spPr/>
      <dgm:t>
        <a:bodyPr/>
        <a:lstStyle/>
        <a:p>
          <a:endParaRPr lang="en-GB"/>
        </a:p>
      </dgm:t>
    </dgm:pt>
    <dgm:pt modelId="{EFA25F50-B8EB-453F-AC4E-92E17BDF6225}" type="pres">
      <dgm:prSet presAssocID="{77A8E964-9427-4613-85FD-C96E8C9A7920}" presName="linearFlow" presStyleCnt="0">
        <dgm:presLayoutVars>
          <dgm:dir/>
          <dgm:resizeHandles val="exact"/>
        </dgm:presLayoutVars>
      </dgm:prSet>
      <dgm:spPr/>
    </dgm:pt>
    <dgm:pt modelId="{DDD309D1-504B-4496-91EE-163F90E40ABE}" type="pres">
      <dgm:prSet presAssocID="{2433FDD7-BA3F-406C-AC7F-DBF2AF8A6FE3}" presName="node" presStyleLbl="node1" presStyleIdx="0" presStyleCnt="3">
        <dgm:presLayoutVars>
          <dgm:bulletEnabled val="1"/>
        </dgm:presLayoutVars>
      </dgm:prSet>
      <dgm:spPr/>
    </dgm:pt>
    <dgm:pt modelId="{8F91E307-9577-4095-8863-CB7793C4B375}" type="pres">
      <dgm:prSet presAssocID="{014948CE-D685-42C7-B828-C72A514EF54A}" presName="spacerL" presStyleCnt="0"/>
      <dgm:spPr/>
    </dgm:pt>
    <dgm:pt modelId="{679A2C4E-56CB-4696-AFCE-F417652AE57D}" type="pres">
      <dgm:prSet presAssocID="{014948CE-D685-42C7-B828-C72A514EF54A}" presName="sibTrans" presStyleLbl="sibTrans2D1" presStyleIdx="0" presStyleCnt="2"/>
      <dgm:spPr>
        <a:prstGeom prst="mathEqual">
          <a:avLst/>
        </a:prstGeom>
      </dgm:spPr>
    </dgm:pt>
    <dgm:pt modelId="{F554906A-209E-4049-A767-584D86D4808B}" type="pres">
      <dgm:prSet presAssocID="{014948CE-D685-42C7-B828-C72A514EF54A}" presName="spacerR" presStyleCnt="0"/>
      <dgm:spPr/>
    </dgm:pt>
    <dgm:pt modelId="{763A784E-A04D-45AA-9E2E-95D8DD865749}" type="pres">
      <dgm:prSet presAssocID="{F8BAA283-ED1C-439B-8F07-B9901196A056}" presName="node" presStyleLbl="node1" presStyleIdx="1" presStyleCnt="3">
        <dgm:presLayoutVars>
          <dgm:bulletEnabled val="1"/>
        </dgm:presLayoutVars>
      </dgm:prSet>
      <dgm:spPr/>
    </dgm:pt>
    <dgm:pt modelId="{D4FC2196-A1C3-4031-BCCD-1E708B1EBE25}" type="pres">
      <dgm:prSet presAssocID="{E1B23A56-9778-4E1B-AA02-CCFE6514D686}" presName="spacerL" presStyleCnt="0"/>
      <dgm:spPr/>
    </dgm:pt>
    <dgm:pt modelId="{D55A9FA5-8B72-4093-A646-00EC27385B5C}" type="pres">
      <dgm:prSet presAssocID="{E1B23A56-9778-4E1B-AA02-CCFE6514D686}" presName="sibTrans" presStyleLbl="sibTrans2D1" presStyleIdx="1" presStyleCnt="2"/>
      <dgm:spPr/>
    </dgm:pt>
    <dgm:pt modelId="{959EAFBC-FA55-49D7-A6B7-AB93815E99A2}" type="pres">
      <dgm:prSet presAssocID="{E1B23A56-9778-4E1B-AA02-CCFE6514D686}" presName="spacerR" presStyleCnt="0"/>
      <dgm:spPr/>
    </dgm:pt>
    <dgm:pt modelId="{C32AE71D-C1CA-4468-BD50-86E817C9DC81}" type="pres">
      <dgm:prSet presAssocID="{6EA7BC75-3F6E-45C8-A6A0-C447E04F7B38}" presName="node" presStyleLbl="node1" presStyleIdx="2" presStyleCnt="3">
        <dgm:presLayoutVars>
          <dgm:bulletEnabled val="1"/>
        </dgm:presLayoutVars>
      </dgm:prSet>
      <dgm:spPr/>
    </dgm:pt>
  </dgm:ptLst>
  <dgm:cxnLst>
    <dgm:cxn modelId="{1D88962E-DDB2-4673-93CD-321716065910}" srcId="{77A8E964-9427-4613-85FD-C96E8C9A7920}" destId="{6EA7BC75-3F6E-45C8-A6A0-C447E04F7B38}" srcOrd="2" destOrd="0" parTransId="{7E863CE2-BAB6-410C-960A-42D8FE9D70B4}" sibTransId="{7405B7DE-AD0D-450B-BA7C-F73C6D570A7A}"/>
    <dgm:cxn modelId="{CF7D7345-4587-4D68-AEAD-08F9C8F09FCD}" type="presOf" srcId="{77A8E964-9427-4613-85FD-C96E8C9A7920}" destId="{EFA25F50-B8EB-453F-AC4E-92E17BDF6225}" srcOrd="0" destOrd="0" presId="urn:microsoft.com/office/officeart/2005/8/layout/equation1"/>
    <dgm:cxn modelId="{625E585D-0283-42C1-AADE-282557D6CF23}" type="presOf" srcId="{F8BAA283-ED1C-439B-8F07-B9901196A056}" destId="{763A784E-A04D-45AA-9E2E-95D8DD865749}" srcOrd="0" destOrd="0" presId="urn:microsoft.com/office/officeart/2005/8/layout/equation1"/>
    <dgm:cxn modelId="{5EB23A6C-D6FB-430E-AD86-A625E645FAD4}" srcId="{77A8E964-9427-4613-85FD-C96E8C9A7920}" destId="{2433FDD7-BA3F-406C-AC7F-DBF2AF8A6FE3}" srcOrd="0" destOrd="0" parTransId="{2B629255-BA07-423E-B837-33C073682F3D}" sibTransId="{014948CE-D685-42C7-B828-C72A514EF54A}"/>
    <dgm:cxn modelId="{F04EDF77-4BBA-4D0A-B949-5864F06BD5A2}" type="presOf" srcId="{E1B23A56-9778-4E1B-AA02-CCFE6514D686}" destId="{D55A9FA5-8B72-4093-A646-00EC27385B5C}" srcOrd="0" destOrd="0" presId="urn:microsoft.com/office/officeart/2005/8/layout/equation1"/>
    <dgm:cxn modelId="{23E55991-A9C4-488A-A033-259B574E304C}" type="presOf" srcId="{014948CE-D685-42C7-B828-C72A514EF54A}" destId="{679A2C4E-56CB-4696-AFCE-F417652AE57D}" srcOrd="0" destOrd="0" presId="urn:microsoft.com/office/officeart/2005/8/layout/equation1"/>
    <dgm:cxn modelId="{0A56B09C-52E0-4427-9E38-4C07829EFECA}" type="presOf" srcId="{2433FDD7-BA3F-406C-AC7F-DBF2AF8A6FE3}" destId="{DDD309D1-504B-4496-91EE-163F90E40ABE}" srcOrd="0" destOrd="0" presId="urn:microsoft.com/office/officeart/2005/8/layout/equation1"/>
    <dgm:cxn modelId="{9AE3D2C8-8CE0-4CA9-9C66-56A5D51C0340}" type="presOf" srcId="{6EA7BC75-3F6E-45C8-A6A0-C447E04F7B38}" destId="{C32AE71D-C1CA-4468-BD50-86E817C9DC81}" srcOrd="0" destOrd="0" presId="urn:microsoft.com/office/officeart/2005/8/layout/equation1"/>
    <dgm:cxn modelId="{D164FDD7-BD0E-4341-B16B-8254351CBDD1}" srcId="{77A8E964-9427-4613-85FD-C96E8C9A7920}" destId="{F8BAA283-ED1C-439B-8F07-B9901196A056}" srcOrd="1" destOrd="0" parTransId="{0ECC7DB9-5331-4CE1-9612-A0E589305AB8}" sibTransId="{E1B23A56-9778-4E1B-AA02-CCFE6514D686}"/>
    <dgm:cxn modelId="{4E6FDEEB-6A98-4C56-B5C1-A7217B1301FA}" type="presParOf" srcId="{EFA25F50-B8EB-453F-AC4E-92E17BDF6225}" destId="{DDD309D1-504B-4496-91EE-163F90E40ABE}" srcOrd="0" destOrd="0" presId="urn:microsoft.com/office/officeart/2005/8/layout/equation1"/>
    <dgm:cxn modelId="{B26EF945-573F-448E-8566-904A4FD3D60C}" type="presParOf" srcId="{EFA25F50-B8EB-453F-AC4E-92E17BDF6225}" destId="{8F91E307-9577-4095-8863-CB7793C4B375}" srcOrd="1" destOrd="0" presId="urn:microsoft.com/office/officeart/2005/8/layout/equation1"/>
    <dgm:cxn modelId="{6329EFEC-7281-4E2A-99AB-A96E1BC8F0D9}" type="presParOf" srcId="{EFA25F50-B8EB-453F-AC4E-92E17BDF6225}" destId="{679A2C4E-56CB-4696-AFCE-F417652AE57D}" srcOrd="2" destOrd="0" presId="urn:microsoft.com/office/officeart/2005/8/layout/equation1"/>
    <dgm:cxn modelId="{08D60505-40F8-4693-9AD7-9D9AA3EE4060}" type="presParOf" srcId="{EFA25F50-B8EB-453F-AC4E-92E17BDF6225}" destId="{F554906A-209E-4049-A767-584D86D4808B}" srcOrd="3" destOrd="0" presId="urn:microsoft.com/office/officeart/2005/8/layout/equation1"/>
    <dgm:cxn modelId="{3D3368A1-3581-44F2-984A-A9DEAAEE6D9C}" type="presParOf" srcId="{EFA25F50-B8EB-453F-AC4E-92E17BDF6225}" destId="{763A784E-A04D-45AA-9E2E-95D8DD865749}" srcOrd="4" destOrd="0" presId="urn:microsoft.com/office/officeart/2005/8/layout/equation1"/>
    <dgm:cxn modelId="{BB0786C8-B814-4161-9839-B5E90B3B4362}" type="presParOf" srcId="{EFA25F50-B8EB-453F-AC4E-92E17BDF6225}" destId="{D4FC2196-A1C3-4031-BCCD-1E708B1EBE25}" srcOrd="5" destOrd="0" presId="urn:microsoft.com/office/officeart/2005/8/layout/equation1"/>
    <dgm:cxn modelId="{BC632C98-950C-47D2-B7B7-2C10818007CE}" type="presParOf" srcId="{EFA25F50-B8EB-453F-AC4E-92E17BDF6225}" destId="{D55A9FA5-8B72-4093-A646-00EC27385B5C}" srcOrd="6" destOrd="0" presId="urn:microsoft.com/office/officeart/2005/8/layout/equation1"/>
    <dgm:cxn modelId="{A9FB3923-F9B3-4218-B488-168C0278A4F0}" type="presParOf" srcId="{EFA25F50-B8EB-453F-AC4E-92E17BDF6225}" destId="{959EAFBC-FA55-49D7-A6B7-AB93815E99A2}" srcOrd="7" destOrd="0" presId="urn:microsoft.com/office/officeart/2005/8/layout/equation1"/>
    <dgm:cxn modelId="{BE80AFB1-F1CE-4622-B05F-8833EE2A7C3D}" type="presParOf" srcId="{EFA25F50-B8EB-453F-AC4E-92E17BDF6225}" destId="{C32AE71D-C1CA-4468-BD50-86E817C9DC8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5E6E1-1F46-4CE7-A09A-BB7D99BD98A7}">
      <dsp:nvSpPr>
        <dsp:cNvPr id="0" name=""/>
        <dsp:cNvSpPr/>
      </dsp:nvSpPr>
      <dsp:spPr>
        <a:xfrm>
          <a:off x="5284" y="311505"/>
          <a:ext cx="1579576" cy="9477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baseline="0" dirty="0"/>
            <a:t>Test</a:t>
          </a:r>
        </a:p>
      </dsp:txBody>
      <dsp:txXfrm>
        <a:off x="33043" y="339264"/>
        <a:ext cx="1524058" cy="892228"/>
      </dsp:txXfrm>
    </dsp:sp>
    <dsp:sp modelId="{1DEC3815-0695-4137-A88A-C1A737E7CF88}">
      <dsp:nvSpPr>
        <dsp:cNvPr id="0" name=""/>
        <dsp:cNvSpPr/>
      </dsp:nvSpPr>
      <dsp:spPr>
        <a:xfrm>
          <a:off x="1723864" y="589510"/>
          <a:ext cx="334870" cy="39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1723864" y="667857"/>
        <a:ext cx="234409" cy="235041"/>
      </dsp:txXfrm>
    </dsp:sp>
    <dsp:sp modelId="{5516DCB7-F235-47DB-B76C-793434EA6448}">
      <dsp:nvSpPr>
        <dsp:cNvPr id="0" name=""/>
        <dsp:cNvSpPr/>
      </dsp:nvSpPr>
      <dsp:spPr>
        <a:xfrm>
          <a:off x="2216692" y="311505"/>
          <a:ext cx="1579576" cy="9477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baseline="0" dirty="0"/>
            <a:t>Test</a:t>
          </a:r>
        </a:p>
      </dsp:txBody>
      <dsp:txXfrm>
        <a:off x="2244451" y="339264"/>
        <a:ext cx="1524058" cy="892228"/>
      </dsp:txXfrm>
    </dsp:sp>
    <dsp:sp modelId="{FE413830-EF32-4601-A305-B14924900205}">
      <dsp:nvSpPr>
        <dsp:cNvPr id="0" name=""/>
        <dsp:cNvSpPr/>
      </dsp:nvSpPr>
      <dsp:spPr>
        <a:xfrm>
          <a:off x="3935271" y="589510"/>
          <a:ext cx="334870" cy="39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3935271" y="667857"/>
        <a:ext cx="234409" cy="235041"/>
      </dsp:txXfrm>
    </dsp:sp>
    <dsp:sp modelId="{418C5528-FEB0-49A1-A1C9-093CA02CE253}">
      <dsp:nvSpPr>
        <dsp:cNvPr id="0" name=""/>
        <dsp:cNvSpPr/>
      </dsp:nvSpPr>
      <dsp:spPr>
        <a:xfrm>
          <a:off x="4428099" y="311505"/>
          <a:ext cx="1579576" cy="9477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baseline="0" dirty="0"/>
            <a:t>Test</a:t>
          </a:r>
        </a:p>
      </dsp:txBody>
      <dsp:txXfrm>
        <a:off x="4455858" y="339264"/>
        <a:ext cx="1524058" cy="892228"/>
      </dsp:txXfrm>
    </dsp:sp>
    <dsp:sp modelId="{64802AE4-60A2-4084-8259-82A412454A01}">
      <dsp:nvSpPr>
        <dsp:cNvPr id="0" name=""/>
        <dsp:cNvSpPr/>
      </dsp:nvSpPr>
      <dsp:spPr>
        <a:xfrm rot="5400000">
          <a:off x="5050452" y="1369821"/>
          <a:ext cx="334870" cy="39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-5400000">
        <a:off x="5100367" y="1398254"/>
        <a:ext cx="235041" cy="234409"/>
      </dsp:txXfrm>
    </dsp:sp>
    <dsp:sp modelId="{D8C10BE7-A623-488D-94F0-C1903F57542A}">
      <dsp:nvSpPr>
        <dsp:cNvPr id="0" name=""/>
        <dsp:cNvSpPr/>
      </dsp:nvSpPr>
      <dsp:spPr>
        <a:xfrm>
          <a:off x="4428099" y="1891081"/>
          <a:ext cx="1579576" cy="9477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baseline="0" dirty="0"/>
            <a:t>Test</a:t>
          </a:r>
        </a:p>
      </dsp:txBody>
      <dsp:txXfrm>
        <a:off x="4455858" y="1918840"/>
        <a:ext cx="1524058" cy="892228"/>
      </dsp:txXfrm>
    </dsp:sp>
    <dsp:sp modelId="{403F1C81-DB9C-4942-881F-408B4AAF9D82}">
      <dsp:nvSpPr>
        <dsp:cNvPr id="0" name=""/>
        <dsp:cNvSpPr/>
      </dsp:nvSpPr>
      <dsp:spPr>
        <a:xfrm rot="10800000">
          <a:off x="3954226" y="2169087"/>
          <a:ext cx="334870" cy="39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10800000">
        <a:off x="4054687" y="2247434"/>
        <a:ext cx="234409" cy="235041"/>
      </dsp:txXfrm>
    </dsp:sp>
    <dsp:sp modelId="{DA6A57E8-45D1-4A1D-A8EB-E6F1BF8519DF}">
      <dsp:nvSpPr>
        <dsp:cNvPr id="0" name=""/>
        <dsp:cNvSpPr/>
      </dsp:nvSpPr>
      <dsp:spPr>
        <a:xfrm>
          <a:off x="2216692" y="1891081"/>
          <a:ext cx="1579576" cy="94774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baseline="0" dirty="0"/>
            <a:t>Test</a:t>
          </a:r>
        </a:p>
      </dsp:txBody>
      <dsp:txXfrm>
        <a:off x="2244451" y="1918840"/>
        <a:ext cx="1524058" cy="892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DE0CE-A5BE-4A4A-BA45-AB809D6DBB62}">
      <dsp:nvSpPr>
        <dsp:cNvPr id="0" name=""/>
        <dsp:cNvSpPr/>
      </dsp:nvSpPr>
      <dsp:spPr>
        <a:xfrm rot="10800000">
          <a:off x="2031462" y="396"/>
          <a:ext cx="7144785" cy="927342"/>
        </a:xfrm>
        <a:prstGeom prst="homePlate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93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If your sector will benefit: “don’t go dark” is too conservative You can make big bets in your advertising plan</a:t>
          </a:r>
        </a:p>
      </dsp:txBody>
      <dsp:txXfrm rot="10800000">
        <a:off x="2263297" y="396"/>
        <a:ext cx="6912950" cy="927342"/>
      </dsp:txXfrm>
    </dsp:sp>
    <dsp:sp modelId="{9213CC02-75D8-43CE-BD34-E71C464E1C61}">
      <dsp:nvSpPr>
        <dsp:cNvPr id="0" name=""/>
        <dsp:cNvSpPr/>
      </dsp:nvSpPr>
      <dsp:spPr>
        <a:xfrm>
          <a:off x="1567790" y="396"/>
          <a:ext cx="927342" cy="927342"/>
        </a:xfrm>
        <a:prstGeom prst="ellipse">
          <a:avLst/>
        </a:prstGeom>
        <a:solidFill>
          <a:srgbClr val="92AE9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DC6F0-1019-42A9-AB15-D81A915F9CBA}">
      <dsp:nvSpPr>
        <dsp:cNvPr id="0" name=""/>
        <dsp:cNvSpPr/>
      </dsp:nvSpPr>
      <dsp:spPr>
        <a:xfrm rot="10800000">
          <a:off x="2031462" y="1159575"/>
          <a:ext cx="7144785" cy="927342"/>
        </a:xfrm>
        <a:prstGeom prst="homePlate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93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If your sector is secure: Look for low-cost media buys to get extra share of voice for cheap and high ROI campaigns</a:t>
          </a:r>
        </a:p>
      </dsp:txBody>
      <dsp:txXfrm rot="10800000">
        <a:off x="2263297" y="1159575"/>
        <a:ext cx="6912950" cy="927342"/>
      </dsp:txXfrm>
    </dsp:sp>
    <dsp:sp modelId="{8B836ABE-5ECA-4407-8974-65B0A31ECEC7}">
      <dsp:nvSpPr>
        <dsp:cNvPr id="0" name=""/>
        <dsp:cNvSpPr/>
      </dsp:nvSpPr>
      <dsp:spPr>
        <a:xfrm>
          <a:off x="1567790" y="1159575"/>
          <a:ext cx="927342" cy="92734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C3D17-1D9A-4B4A-B184-E55F155DE280}">
      <dsp:nvSpPr>
        <dsp:cNvPr id="0" name=""/>
        <dsp:cNvSpPr/>
      </dsp:nvSpPr>
      <dsp:spPr>
        <a:xfrm rot="10800000">
          <a:off x="2031462" y="2318753"/>
          <a:ext cx="7144785" cy="927342"/>
        </a:xfrm>
        <a:prstGeom prst="homePlat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93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If your sector will be a victim: “don’t go dark” might be flat out wrong. You need to do some maths to know what to do </a:t>
          </a:r>
        </a:p>
      </dsp:txBody>
      <dsp:txXfrm rot="10800000">
        <a:off x="2263297" y="2318753"/>
        <a:ext cx="6912950" cy="927342"/>
      </dsp:txXfrm>
    </dsp:sp>
    <dsp:sp modelId="{967F6030-D852-49AA-98D0-186F0F2C4EBD}">
      <dsp:nvSpPr>
        <dsp:cNvPr id="0" name=""/>
        <dsp:cNvSpPr/>
      </dsp:nvSpPr>
      <dsp:spPr>
        <a:xfrm>
          <a:off x="1567790" y="2318753"/>
          <a:ext cx="927342" cy="92734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309D1-504B-4496-91EE-163F90E40ABE}">
      <dsp:nvSpPr>
        <dsp:cNvPr id="0" name=""/>
        <dsp:cNvSpPr/>
      </dsp:nvSpPr>
      <dsp:spPr>
        <a:xfrm>
          <a:off x="542612" y="280"/>
          <a:ext cx="1743523" cy="1743523"/>
        </a:xfrm>
        <a:prstGeom prst="ellipse">
          <a:avLst/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Others go quiet</a:t>
          </a:r>
        </a:p>
      </dsp:txBody>
      <dsp:txXfrm>
        <a:off x="797945" y="255613"/>
        <a:ext cx="1232857" cy="1232857"/>
      </dsp:txXfrm>
    </dsp:sp>
    <dsp:sp modelId="{679A2C4E-56CB-4696-AFCE-F417652AE57D}">
      <dsp:nvSpPr>
        <dsp:cNvPr id="0" name=""/>
        <dsp:cNvSpPr/>
      </dsp:nvSpPr>
      <dsp:spPr>
        <a:xfrm>
          <a:off x="2427709" y="366420"/>
          <a:ext cx="1011243" cy="1011243"/>
        </a:xfrm>
        <a:prstGeom prst="mathEqual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2561749" y="574736"/>
        <a:ext cx="743163" cy="594611"/>
      </dsp:txXfrm>
    </dsp:sp>
    <dsp:sp modelId="{763A784E-A04D-45AA-9E2E-95D8DD865749}">
      <dsp:nvSpPr>
        <dsp:cNvPr id="0" name=""/>
        <dsp:cNvSpPr/>
      </dsp:nvSpPr>
      <dsp:spPr>
        <a:xfrm>
          <a:off x="3580527" y="280"/>
          <a:ext cx="1743523" cy="17435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Cheap share of voice</a:t>
          </a:r>
        </a:p>
      </dsp:txBody>
      <dsp:txXfrm>
        <a:off x="3835860" y="255613"/>
        <a:ext cx="1232857" cy="1232857"/>
      </dsp:txXfrm>
    </dsp:sp>
    <dsp:sp modelId="{D55A9FA5-8B72-4093-A646-00EC27385B5C}">
      <dsp:nvSpPr>
        <dsp:cNvPr id="0" name=""/>
        <dsp:cNvSpPr/>
      </dsp:nvSpPr>
      <dsp:spPr>
        <a:xfrm>
          <a:off x="5465624" y="366420"/>
          <a:ext cx="1011243" cy="1011243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5599664" y="574736"/>
        <a:ext cx="743163" cy="594611"/>
      </dsp:txXfrm>
    </dsp:sp>
    <dsp:sp modelId="{C32AE71D-C1CA-4468-BD50-86E817C9DC81}">
      <dsp:nvSpPr>
        <dsp:cNvPr id="0" name=""/>
        <dsp:cNvSpPr/>
      </dsp:nvSpPr>
      <dsp:spPr>
        <a:xfrm>
          <a:off x="6618442" y="280"/>
          <a:ext cx="1743523" cy="1743523"/>
        </a:xfrm>
        <a:prstGeom prst="ellipse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Share of market later on</a:t>
          </a:r>
        </a:p>
      </dsp:txBody>
      <dsp:txXfrm>
        <a:off x="6873775" y="255613"/>
        <a:ext cx="1232857" cy="123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029" cy="498499"/>
          </a:xfrm>
          <a:prstGeom prst="rect">
            <a:avLst/>
          </a:prstGeom>
        </p:spPr>
        <p:txBody>
          <a:bodyPr vert="horz" lIns="134591" tIns="67295" rIns="134591" bIns="67295" rtlCol="0"/>
          <a:lstStyle>
            <a:lvl1pPr algn="l">
              <a:defRPr sz="1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84" y="1"/>
            <a:ext cx="2945029" cy="498499"/>
          </a:xfrm>
          <a:prstGeom prst="rect">
            <a:avLst/>
          </a:prstGeom>
        </p:spPr>
        <p:txBody>
          <a:bodyPr vert="horz" lIns="134591" tIns="67295" rIns="134591" bIns="67295" rtlCol="0"/>
          <a:lstStyle>
            <a:lvl1pPr algn="r">
              <a:defRPr sz="1800"/>
            </a:lvl1pPr>
          </a:lstStyle>
          <a:p>
            <a:fld id="{1A29CEFA-E412-4FCD-A13B-6C229D89A2DD}" type="datetimeFigureOut">
              <a:rPr lang="en-GB" smtClean="0"/>
              <a:t>27/01/2023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28"/>
            <a:ext cx="2945029" cy="498497"/>
          </a:xfrm>
          <a:prstGeom prst="rect">
            <a:avLst/>
          </a:prstGeom>
        </p:spPr>
        <p:txBody>
          <a:bodyPr vert="horz" lIns="134591" tIns="67295" rIns="134591" bIns="67295" rtlCol="0" anchor="b"/>
          <a:lstStyle>
            <a:lvl1pPr algn="l">
              <a:defRPr sz="1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84" y="9429728"/>
            <a:ext cx="2945029" cy="498497"/>
          </a:xfrm>
          <a:prstGeom prst="rect">
            <a:avLst/>
          </a:prstGeom>
        </p:spPr>
        <p:txBody>
          <a:bodyPr vert="horz" lIns="134591" tIns="67295" rIns="134591" bIns="67295" rtlCol="0" anchor="b"/>
          <a:lstStyle>
            <a:lvl1pPr algn="r">
              <a:defRPr sz="1800"/>
            </a:lvl1pPr>
          </a:lstStyle>
          <a:p>
            <a:fld id="{8730FF26-7355-44E0-9AF0-EBD09F2A140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697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73" tIns="47787" rIns="95573" bIns="47787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8135"/>
          </a:xfrm>
          <a:prstGeom prst="rect">
            <a:avLst/>
          </a:prstGeom>
        </p:spPr>
        <p:txBody>
          <a:bodyPr vert="horz" lIns="95573" tIns="47787" rIns="95573" bIns="47787" rtlCol="0"/>
          <a:lstStyle>
            <a:lvl1pPr algn="r">
              <a:defRPr sz="1300"/>
            </a:lvl1pPr>
          </a:lstStyle>
          <a:p>
            <a:fld id="{0866CA5B-1E47-4938-B2FE-F7DCC40E8315}" type="datetimeFigureOut">
              <a:rPr lang="en-GB" smtClean="0"/>
              <a:t>27/01/2023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3" tIns="47787" rIns="95573" bIns="4778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5573" tIns="47787" rIns="95573" bIns="477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5"/>
          </a:xfrm>
          <a:prstGeom prst="rect">
            <a:avLst/>
          </a:prstGeom>
        </p:spPr>
        <p:txBody>
          <a:bodyPr vert="horz" lIns="95573" tIns="47787" rIns="95573" bIns="47787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59" cy="498135"/>
          </a:xfrm>
          <a:prstGeom prst="rect">
            <a:avLst/>
          </a:prstGeom>
        </p:spPr>
        <p:txBody>
          <a:bodyPr vert="horz" lIns="95573" tIns="47787" rIns="95573" bIns="47787" rtlCol="0" anchor="b"/>
          <a:lstStyle>
            <a:lvl1pPr algn="r">
              <a:defRPr sz="1300"/>
            </a:lvl1pPr>
          </a:lstStyle>
          <a:p>
            <a:fld id="{1E6B8936-AB33-4A45-869E-59FB8045C0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05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B8936-AB33-4A45-869E-59FB8045C03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49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B8936-AB33-4A45-869E-59FB8045C03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63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B8936-AB33-4A45-869E-59FB8045C03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43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glish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B8936-AB33-4A45-869E-59FB8045C03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781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B8936-AB33-4A45-869E-59FB8045C03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94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B8936-AB33-4A45-869E-59FB8045C03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974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B8936-AB33-4A45-869E-59FB8045C03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854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B8936-AB33-4A45-869E-59FB8045C03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06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B8936-AB33-4A45-869E-59FB8045C03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197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B8936-AB33-4A45-869E-59FB8045C03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96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www.magicnumbers.co.uk/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MN Title page">
    <p:bg>
      <p:bgPr>
        <a:solidFill>
          <a:srgbClr val="F9D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25D31A45-F37A-9244-A5FD-EE2684FF1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473" y="5088727"/>
            <a:ext cx="4436210" cy="10040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85498B2-59E9-7B47-B70A-8CD5FB574CD1}"/>
              </a:ext>
            </a:extLst>
          </p:cNvPr>
          <p:cNvSpPr/>
          <p:nvPr userDrawn="1"/>
        </p:nvSpPr>
        <p:spPr>
          <a:xfrm>
            <a:off x="9398643" y="5660020"/>
            <a:ext cx="2696901" cy="1197980"/>
          </a:xfrm>
          <a:prstGeom prst="rect">
            <a:avLst/>
          </a:prstGeom>
          <a:solidFill>
            <a:srgbClr val="F9D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latin typeface="Century Gothic" panose="020B0502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BCB1C3-0B21-3A44-9F45-AB1D4FE249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473" y="835430"/>
            <a:ext cx="10701970" cy="1197980"/>
          </a:xfrm>
          <a:noFill/>
        </p:spPr>
        <p:txBody>
          <a:bodyPr anchor="b">
            <a:noAutofit/>
          </a:bodyPr>
          <a:lstStyle>
            <a:lvl1pPr algn="l">
              <a:defRPr sz="3400" baseline="0">
                <a:solidFill>
                  <a:srgbClr val="20244A"/>
                </a:solidFill>
                <a:latin typeface="Poppins Medium" pitchFamily="2" charset="77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86297C-3A87-D34A-80CC-6197194222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5473" y="2033410"/>
            <a:ext cx="9064574" cy="546482"/>
          </a:xfrm>
          <a:noFill/>
        </p:spPr>
        <p:txBody>
          <a:bodyPr tIns="144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aseline="0">
                <a:solidFill>
                  <a:srgbClr val="BA2D80"/>
                </a:solidFill>
                <a:latin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72F5AE-9F8E-4A14-A8A2-C356167E8C8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791968" y="5087938"/>
            <a:ext cx="4435475" cy="1004887"/>
          </a:xfrm>
        </p:spPr>
        <p:txBody>
          <a:bodyPr/>
          <a:lstStyle>
            <a:lvl1pPr>
              <a:defRPr/>
            </a:lvl1pPr>
            <a:lvl2pPr marL="179388" indent="0">
              <a:buNone/>
              <a:defRPr/>
            </a:lvl2pPr>
          </a:lstStyle>
          <a:p>
            <a:pPr lvl="0"/>
            <a:r>
              <a:rPr lang="en-US" dirty="0"/>
              <a:t>Client’s logo here with transparent </a:t>
            </a:r>
            <a:r>
              <a:rPr lang="en-US" dirty="0" err="1"/>
              <a:t>bg</a:t>
            </a:r>
            <a:r>
              <a:rPr lang="en-US" dirty="0"/>
              <a:t> www.remove.bg if needed</a:t>
            </a:r>
          </a:p>
        </p:txBody>
      </p:sp>
    </p:spTree>
    <p:extLst>
      <p:ext uri="{BB962C8B-B14F-4D97-AF65-F5344CB8AC3E}">
        <p14:creationId xmlns:p14="http://schemas.microsoft.com/office/powerpoint/2010/main" val="327485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ection header with photo 5">
    <p:bg>
      <p:bgPr>
        <a:solidFill>
          <a:srgbClr val="F9D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CCFCD4E-41F6-1240-8CB4-D7A649A618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34" y="-134007"/>
            <a:ext cx="12437048" cy="7151303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4DF87871-6932-0947-B69A-94DD7323EB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27" y="2873312"/>
            <a:ext cx="2845472" cy="1136663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BE07FCE-E02E-C544-B6AA-6B11BC3E2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423" y="1703009"/>
            <a:ext cx="11140016" cy="313932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2777AD-A644-B545-BAD4-8F8700B3B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3360" y="906850"/>
            <a:ext cx="8371179" cy="796159"/>
          </a:xfrm>
          <a:noFill/>
        </p:spPr>
        <p:txBody>
          <a:bodyPr anchor="ctr">
            <a:noAutofit/>
          </a:bodyPr>
          <a:lstStyle>
            <a:lvl1pPr algn="ctr">
              <a:defRPr sz="3400" baseline="0">
                <a:solidFill>
                  <a:schemeClr val="bg1"/>
                </a:solidFill>
                <a:latin typeface="Poppins Medium" pitchFamily="2" charset="77"/>
              </a:defRPr>
            </a:lvl1pPr>
          </a:lstStyle>
          <a:p>
            <a:r>
              <a:rPr lang="en-US" dirty="0"/>
              <a:t>Section Header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0DDC3E-F667-CC46-B5F7-339C303F1A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4523" y="6244735"/>
            <a:ext cx="1947553" cy="4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1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. Title and content no graph">
    <p:bg>
      <p:bgPr>
        <a:solidFill>
          <a:srgbClr val="E8E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24" y="234497"/>
            <a:ext cx="11141053" cy="570295"/>
          </a:xfrm>
        </p:spPr>
        <p:txBody>
          <a:bodyPr/>
          <a:lstStyle>
            <a:lvl1pPr algn="ctr">
              <a:defRPr sz="2000" baseline="0">
                <a:solidFill>
                  <a:srgbClr val="20244A"/>
                </a:solidFill>
                <a:latin typeface="Poppins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4" y="1282665"/>
            <a:ext cx="11141053" cy="4810159"/>
          </a:xfrm>
        </p:spPr>
        <p:txBody>
          <a:bodyPr/>
          <a:lstStyle>
            <a:lvl1pPr marL="0" indent="0">
              <a:buClr>
                <a:srgbClr val="BA2D80"/>
              </a:buClr>
              <a:buNone/>
              <a:defRPr sz="1400" baseline="0">
                <a:solidFill>
                  <a:srgbClr val="20244A"/>
                </a:solidFill>
                <a:latin typeface="Poppins" pitchFamily="2" charset="77"/>
              </a:defRPr>
            </a:lvl1pPr>
            <a:lvl2pPr marL="357188" indent="-177800">
              <a:buClr>
                <a:srgbClr val="BA2D80"/>
              </a:buClr>
              <a:buFont typeface="Rockwell" panose="02060603020205020403" pitchFamily="18" charset="0"/>
              <a:buChar char="–"/>
              <a:defRPr sz="1400" baseline="0">
                <a:solidFill>
                  <a:srgbClr val="20244A"/>
                </a:solidFill>
                <a:latin typeface="Poppins" pitchFamily="2" charset="77"/>
              </a:defRPr>
            </a:lvl2pPr>
            <a:lvl3pPr>
              <a:buClr>
                <a:srgbClr val="BA2D80"/>
              </a:buClr>
              <a:defRPr sz="1400" baseline="0">
                <a:solidFill>
                  <a:srgbClr val="20244A"/>
                </a:solidFill>
                <a:latin typeface="Poppins" pitchFamily="2" charset="77"/>
              </a:defRPr>
            </a:lvl3pPr>
            <a:lvl4pPr marL="714375" indent="-177800">
              <a:buClr>
                <a:srgbClr val="BA2D80"/>
              </a:buClr>
              <a:buFont typeface="Rockwell" panose="02060603020205020403" pitchFamily="18" charset="0"/>
              <a:buChar char="–"/>
              <a:defRPr sz="1400" baseline="0">
                <a:solidFill>
                  <a:srgbClr val="20244A"/>
                </a:solidFill>
                <a:latin typeface="Poppins" pitchFamily="2" charset="77"/>
              </a:defRPr>
            </a:lvl4pPr>
            <a:lvl5pPr>
              <a:buClr>
                <a:srgbClr val="BA2D80"/>
              </a:buClr>
              <a:defRPr sz="1400" baseline="0">
                <a:solidFill>
                  <a:srgbClr val="20244A"/>
                </a:solidFill>
                <a:latin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8423" y="886763"/>
            <a:ext cx="11140016" cy="313932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992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Object words below no graph">
    <p:bg>
      <p:bgPr>
        <a:solidFill>
          <a:srgbClr val="E8E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518423" y="1292024"/>
            <a:ext cx="11140800" cy="3132138"/>
          </a:xfrm>
        </p:spPr>
        <p:txBody>
          <a:bodyPr/>
          <a:lstStyle>
            <a:lvl1pPr marL="0" indent="0">
              <a:buNone/>
              <a:defRPr sz="1400" baseline="0">
                <a:latin typeface="Poppins" pitchFamily="2" charset="77"/>
              </a:defRPr>
            </a:lvl1pPr>
          </a:lstStyle>
          <a:p>
            <a:pPr lvl="0"/>
            <a:r>
              <a:rPr lang="en-US" dirty="0"/>
              <a:t>Object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FF2ED0-8BF7-B140-AB9C-8FF9E6A3E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24" y="234497"/>
            <a:ext cx="11141053" cy="570295"/>
          </a:xfrm>
        </p:spPr>
        <p:txBody>
          <a:bodyPr/>
          <a:lstStyle>
            <a:lvl1pPr algn="ctr">
              <a:defRPr sz="2000" baseline="0">
                <a:solidFill>
                  <a:srgbClr val="20244A"/>
                </a:solidFill>
                <a:latin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B6E59836-22E5-A842-A1B4-3AC6B9568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423" y="886763"/>
            <a:ext cx="11140016" cy="313932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46BDB70-1FA1-214E-88B1-217E8BA56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24" y="4676775"/>
            <a:ext cx="11141053" cy="1416050"/>
          </a:xfrm>
        </p:spPr>
        <p:txBody>
          <a:bodyPr/>
          <a:lstStyle>
            <a:lvl1pPr marL="0" indent="0">
              <a:buClr>
                <a:srgbClr val="BA2D80"/>
              </a:buClr>
              <a:buNone/>
              <a:defRPr sz="1400" baseline="0">
                <a:solidFill>
                  <a:srgbClr val="20244A"/>
                </a:solidFill>
                <a:latin typeface="Poppins" pitchFamily="2" charset="77"/>
              </a:defRPr>
            </a:lvl1pPr>
            <a:lvl2pPr marL="357188" indent="-177800">
              <a:buClr>
                <a:srgbClr val="BA2D80"/>
              </a:buClr>
              <a:buFont typeface="Rockwell" panose="02060603020205020403" pitchFamily="18" charset="0"/>
              <a:buChar char="–"/>
              <a:defRPr sz="1400" baseline="0">
                <a:solidFill>
                  <a:srgbClr val="20244A"/>
                </a:solidFill>
                <a:latin typeface="Poppins" pitchFamily="2" charset="77"/>
              </a:defRPr>
            </a:lvl2pPr>
            <a:lvl3pPr>
              <a:buClr>
                <a:srgbClr val="BA2D80"/>
              </a:buClr>
              <a:defRPr sz="1400" baseline="0">
                <a:solidFill>
                  <a:srgbClr val="20244A"/>
                </a:solidFill>
                <a:latin typeface="Poppins" pitchFamily="2" charset="77"/>
              </a:defRPr>
            </a:lvl3pPr>
            <a:lvl4pPr marL="714375" indent="-177800">
              <a:buClr>
                <a:srgbClr val="BA2D80"/>
              </a:buClr>
              <a:buFont typeface="Rockwell" panose="02060603020205020403" pitchFamily="18" charset="0"/>
              <a:buChar char="–"/>
              <a:defRPr sz="1400" baseline="0">
                <a:solidFill>
                  <a:srgbClr val="20244A"/>
                </a:solidFill>
                <a:latin typeface="Poppins" pitchFamily="2" charset="77"/>
              </a:defRPr>
            </a:lvl4pPr>
            <a:lvl5pPr>
              <a:buClr>
                <a:srgbClr val="BA2D80"/>
              </a:buClr>
              <a:defRPr sz="1400" baseline="0">
                <a:solidFill>
                  <a:srgbClr val="20244A"/>
                </a:solidFill>
                <a:latin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83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wo content no graph">
    <p:bg>
      <p:bgPr>
        <a:solidFill>
          <a:srgbClr val="E8E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6839" y="1295851"/>
            <a:ext cx="5181600" cy="4796973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2D80"/>
              </a:buClr>
              <a:buSzTx/>
              <a:buFont typeface="Arial" panose="020B0604020202020204" pitchFamily="34" charset="0"/>
              <a:buNone/>
              <a:tabLst/>
              <a:defRPr sz="1400" baseline="0">
                <a:latin typeface="Poppins" pitchFamily="2" charset="77"/>
              </a:defRPr>
            </a:lvl1pPr>
            <a:lvl2pPr marL="357188" indent="-177800">
              <a:buClr>
                <a:srgbClr val="BA2D80"/>
              </a:buClr>
              <a:buFont typeface="Century Gothic" panose="020B0502020202020204" pitchFamily="34" charset="0"/>
              <a:buChar char="–"/>
              <a:defRPr sz="1400" baseline="0">
                <a:latin typeface="Poppins" pitchFamily="2" charset="77"/>
              </a:defRPr>
            </a:lvl2pPr>
            <a:lvl3pPr>
              <a:buClr>
                <a:srgbClr val="BA2D80"/>
              </a:buClr>
              <a:defRPr sz="1400" baseline="0">
                <a:latin typeface="Poppins" pitchFamily="2" charset="77"/>
              </a:defRPr>
            </a:lvl3pPr>
            <a:lvl4pPr marL="714375" indent="-177800">
              <a:buClr>
                <a:srgbClr val="BA2D80"/>
              </a:buClr>
              <a:buFont typeface="Century Gothic" panose="020B0502020202020204" pitchFamily="34" charset="0"/>
              <a:buChar char="–"/>
              <a:defRPr sz="1400" baseline="0">
                <a:latin typeface="Poppins" pitchFamily="2" charset="77"/>
              </a:defRPr>
            </a:lvl4pPr>
            <a:lvl5pPr>
              <a:buClr>
                <a:srgbClr val="BA2D80"/>
              </a:buClr>
              <a:defRPr sz="1400" baseline="0">
                <a:latin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0" y="1660634"/>
            <a:ext cx="0" cy="409903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8BEE1D2-C483-AA46-94D6-C2465DA4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24" y="234497"/>
            <a:ext cx="11141053" cy="570295"/>
          </a:xfrm>
        </p:spPr>
        <p:txBody>
          <a:bodyPr/>
          <a:lstStyle>
            <a:lvl1pPr algn="ctr">
              <a:defRPr sz="2000" baseline="0">
                <a:solidFill>
                  <a:srgbClr val="20244A"/>
                </a:solidFill>
                <a:latin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79724AAA-BD47-B94A-8953-1163877F1D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423" y="886763"/>
            <a:ext cx="11140016" cy="313932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C4BEB29-7C0E-DD43-982C-C5EF6350808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23401" y="1295851"/>
            <a:ext cx="5181600" cy="4810160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2D80"/>
              </a:buClr>
              <a:buSzTx/>
              <a:buFont typeface="Arial" panose="020B0604020202020204" pitchFamily="34" charset="0"/>
              <a:buNone/>
              <a:tabLst/>
              <a:defRPr sz="1400" baseline="0">
                <a:latin typeface="Poppins" pitchFamily="2" charset="77"/>
              </a:defRPr>
            </a:lvl1pPr>
            <a:lvl2pPr marL="357188" indent="-177800">
              <a:buClr>
                <a:srgbClr val="BA2D80"/>
              </a:buClr>
              <a:buFont typeface="Century Gothic" panose="020B0502020202020204" pitchFamily="34" charset="0"/>
              <a:buChar char="–"/>
              <a:defRPr sz="1400" baseline="0">
                <a:latin typeface="Poppins" pitchFamily="2" charset="77"/>
              </a:defRPr>
            </a:lvl2pPr>
            <a:lvl3pPr>
              <a:buClr>
                <a:srgbClr val="BA2D80"/>
              </a:buClr>
              <a:defRPr sz="1400" baseline="0">
                <a:latin typeface="Poppins" pitchFamily="2" charset="77"/>
              </a:defRPr>
            </a:lvl3pPr>
            <a:lvl4pPr marL="714375" indent="-177800">
              <a:buClr>
                <a:srgbClr val="BA2D80"/>
              </a:buClr>
              <a:buFont typeface="Century Gothic" panose="020B0502020202020204" pitchFamily="34" charset="0"/>
              <a:buChar char="–"/>
              <a:defRPr sz="1400" baseline="0">
                <a:latin typeface="Poppins" pitchFamily="2" charset="77"/>
              </a:defRPr>
            </a:lvl4pPr>
            <a:lvl5pPr>
              <a:buClr>
                <a:srgbClr val="BA2D80"/>
              </a:buClr>
              <a:defRPr sz="1400" baseline="0">
                <a:latin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3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Three content no graph">
    <p:bg>
      <p:bgPr>
        <a:solidFill>
          <a:srgbClr val="E8E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34"/>
          </p:nvPr>
        </p:nvSpPr>
        <p:spPr>
          <a:xfrm>
            <a:off x="8130439" y="1282665"/>
            <a:ext cx="3528000" cy="4810160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2D80"/>
              </a:buClr>
              <a:buSzTx/>
              <a:buFont typeface="Arial" panose="020B0604020202020204" pitchFamily="34" charset="0"/>
              <a:buNone/>
              <a:tabLst/>
              <a:defRPr sz="1400" baseline="0">
                <a:latin typeface="Poppins" pitchFamily="2" charset="77"/>
              </a:defRPr>
            </a:lvl1pPr>
            <a:lvl2pPr marL="357188" indent="-177800">
              <a:buClr>
                <a:srgbClr val="BA2D80"/>
              </a:buClr>
              <a:buFont typeface="Century Gothic" panose="020B0502020202020204" pitchFamily="34" charset="0"/>
              <a:buChar char="–"/>
              <a:defRPr sz="1400" baseline="0">
                <a:latin typeface="Poppins" pitchFamily="2" charset="77"/>
              </a:defRPr>
            </a:lvl2pPr>
            <a:lvl3pPr>
              <a:buClr>
                <a:srgbClr val="BA2D80"/>
              </a:buClr>
              <a:defRPr sz="1400" baseline="0">
                <a:latin typeface="Poppins" pitchFamily="2" charset="77"/>
              </a:defRPr>
            </a:lvl3pPr>
            <a:lvl4pPr marL="714375" indent="-177800">
              <a:buClr>
                <a:srgbClr val="BA2D80"/>
              </a:buClr>
              <a:buFont typeface="Century Gothic" panose="020B0502020202020204" pitchFamily="34" charset="0"/>
              <a:buChar char="–"/>
              <a:defRPr sz="1400" baseline="0">
                <a:latin typeface="Poppins" pitchFamily="2" charset="77"/>
              </a:defRPr>
            </a:lvl4pPr>
            <a:lvl5pPr>
              <a:buClr>
                <a:srgbClr val="BA2D80"/>
              </a:buClr>
              <a:defRPr sz="1400" baseline="0">
                <a:latin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85427" y="1660634"/>
            <a:ext cx="0" cy="409903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7991435" y="1660634"/>
            <a:ext cx="0" cy="409903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C45EBA9-EE65-6C47-9627-428D4AD2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24" y="234497"/>
            <a:ext cx="11141053" cy="570295"/>
          </a:xfrm>
        </p:spPr>
        <p:txBody>
          <a:bodyPr/>
          <a:lstStyle>
            <a:lvl1pPr algn="ctr">
              <a:defRPr sz="2000" baseline="0">
                <a:solidFill>
                  <a:srgbClr val="20244A"/>
                </a:solidFill>
                <a:latin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BD0E588-7625-CC45-B67C-177E3F523E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423" y="886763"/>
            <a:ext cx="11140016" cy="313932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E7F012C-6447-F946-A66F-080FFBF04C07}"/>
              </a:ext>
            </a:extLst>
          </p:cNvPr>
          <p:cNvSpPr>
            <a:spLocks noGrp="1"/>
          </p:cNvSpPr>
          <p:nvPr>
            <p:ph sz="half" idx="35"/>
          </p:nvPr>
        </p:nvSpPr>
        <p:spPr>
          <a:xfrm>
            <a:off x="4332000" y="1282665"/>
            <a:ext cx="3528000" cy="4810160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2D80"/>
              </a:buClr>
              <a:buSzTx/>
              <a:buFont typeface="Arial" panose="020B0604020202020204" pitchFamily="34" charset="0"/>
              <a:buNone/>
              <a:tabLst/>
              <a:defRPr sz="1400" baseline="0">
                <a:latin typeface="Poppins" pitchFamily="2" charset="77"/>
              </a:defRPr>
            </a:lvl1pPr>
            <a:lvl2pPr marL="357188" indent="-177800">
              <a:buClr>
                <a:srgbClr val="BA2D80"/>
              </a:buClr>
              <a:buFont typeface="Century Gothic" panose="020B0502020202020204" pitchFamily="34" charset="0"/>
              <a:buChar char="–"/>
              <a:defRPr sz="1400" baseline="0">
                <a:latin typeface="Poppins" pitchFamily="2" charset="77"/>
              </a:defRPr>
            </a:lvl2pPr>
            <a:lvl3pPr>
              <a:buClr>
                <a:srgbClr val="BA2D80"/>
              </a:buClr>
              <a:defRPr sz="1400" baseline="0">
                <a:latin typeface="Poppins" pitchFamily="2" charset="77"/>
              </a:defRPr>
            </a:lvl3pPr>
            <a:lvl4pPr marL="714375" indent="-177800">
              <a:buClr>
                <a:srgbClr val="BA2D80"/>
              </a:buClr>
              <a:buFont typeface="Century Gothic" panose="020B0502020202020204" pitchFamily="34" charset="0"/>
              <a:buChar char="–"/>
              <a:defRPr sz="1400" baseline="0">
                <a:latin typeface="Poppins" pitchFamily="2" charset="77"/>
              </a:defRPr>
            </a:lvl4pPr>
            <a:lvl5pPr>
              <a:buClr>
                <a:srgbClr val="BA2D80"/>
              </a:buClr>
              <a:defRPr sz="1400" baseline="0">
                <a:latin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CEDAE87-618C-E843-BC29-89A9575A0837}"/>
              </a:ext>
            </a:extLst>
          </p:cNvPr>
          <p:cNvSpPr>
            <a:spLocks noGrp="1"/>
          </p:cNvSpPr>
          <p:nvPr>
            <p:ph sz="half" idx="36"/>
          </p:nvPr>
        </p:nvSpPr>
        <p:spPr>
          <a:xfrm>
            <a:off x="512749" y="1282665"/>
            <a:ext cx="3537459" cy="4796239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2D80"/>
              </a:buClr>
              <a:buSzTx/>
              <a:buFont typeface="Arial" panose="020B0604020202020204" pitchFamily="34" charset="0"/>
              <a:buNone/>
              <a:tabLst/>
              <a:defRPr sz="1400" baseline="0">
                <a:latin typeface="Poppins" pitchFamily="2" charset="77"/>
              </a:defRPr>
            </a:lvl1pPr>
            <a:lvl2pPr marL="357188" indent="-177800">
              <a:buClr>
                <a:srgbClr val="BA2D80"/>
              </a:buClr>
              <a:buFont typeface="Century Gothic" panose="020B0502020202020204" pitchFamily="34" charset="0"/>
              <a:buChar char="–"/>
              <a:defRPr sz="1400" baseline="0">
                <a:latin typeface="Poppins" pitchFamily="2" charset="77"/>
              </a:defRPr>
            </a:lvl2pPr>
            <a:lvl3pPr>
              <a:buClr>
                <a:srgbClr val="BA2D80"/>
              </a:buClr>
              <a:defRPr sz="1400" baseline="0">
                <a:latin typeface="Poppins" pitchFamily="2" charset="77"/>
              </a:defRPr>
            </a:lvl3pPr>
            <a:lvl4pPr marL="714375" indent="-177800">
              <a:buClr>
                <a:srgbClr val="BA2D80"/>
              </a:buClr>
              <a:buFont typeface="Century Gothic" panose="020B0502020202020204" pitchFamily="34" charset="0"/>
              <a:buChar char="–"/>
              <a:defRPr sz="1400" baseline="0">
                <a:latin typeface="Poppins" pitchFamily="2" charset="77"/>
              </a:defRPr>
            </a:lvl4pPr>
            <a:lvl5pPr>
              <a:buClr>
                <a:srgbClr val="BA2D80"/>
              </a:buClr>
              <a:defRPr sz="1400" baseline="0">
                <a:latin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2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Three content no graph">
    <p:bg>
      <p:bgPr>
        <a:solidFill>
          <a:srgbClr val="E8E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185427" y="1660634"/>
            <a:ext cx="0" cy="409903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C45EBA9-EE65-6C47-9627-428D4AD2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24" y="234497"/>
            <a:ext cx="11141053" cy="570295"/>
          </a:xfrm>
        </p:spPr>
        <p:txBody>
          <a:bodyPr/>
          <a:lstStyle>
            <a:lvl1pPr algn="ctr">
              <a:defRPr sz="2000" baseline="0">
                <a:solidFill>
                  <a:srgbClr val="20244A"/>
                </a:solidFill>
                <a:latin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BD0E588-7625-CC45-B67C-177E3F523E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423" y="886763"/>
            <a:ext cx="11140016" cy="313932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E7F012C-6447-F946-A66F-080FFBF04C07}"/>
              </a:ext>
            </a:extLst>
          </p:cNvPr>
          <p:cNvSpPr>
            <a:spLocks noGrp="1"/>
          </p:cNvSpPr>
          <p:nvPr>
            <p:ph sz="half" idx="35"/>
          </p:nvPr>
        </p:nvSpPr>
        <p:spPr>
          <a:xfrm>
            <a:off x="4343353" y="1282665"/>
            <a:ext cx="7326439" cy="4796240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2D80"/>
              </a:buClr>
              <a:buSzTx/>
              <a:buFont typeface="Arial" panose="020B0604020202020204" pitchFamily="34" charset="0"/>
              <a:buNone/>
              <a:tabLst/>
              <a:defRPr sz="1400" baseline="0">
                <a:latin typeface="Poppins" pitchFamily="2" charset="77"/>
              </a:defRPr>
            </a:lvl1pPr>
            <a:lvl2pPr marL="357188" indent="-177800">
              <a:buClr>
                <a:srgbClr val="BA2D80"/>
              </a:buClr>
              <a:buFont typeface="Century Gothic" panose="020B0502020202020204" pitchFamily="34" charset="0"/>
              <a:buChar char="–"/>
              <a:defRPr sz="1400" baseline="0">
                <a:latin typeface="Poppins" pitchFamily="2" charset="77"/>
              </a:defRPr>
            </a:lvl2pPr>
            <a:lvl3pPr>
              <a:buClr>
                <a:srgbClr val="BA2D80"/>
              </a:buClr>
              <a:defRPr sz="1400" baseline="0">
                <a:latin typeface="Poppins" pitchFamily="2" charset="77"/>
              </a:defRPr>
            </a:lvl3pPr>
            <a:lvl4pPr marL="714375" indent="-177800">
              <a:buClr>
                <a:srgbClr val="BA2D80"/>
              </a:buClr>
              <a:buFont typeface="Century Gothic" panose="020B0502020202020204" pitchFamily="34" charset="0"/>
              <a:buChar char="–"/>
              <a:defRPr sz="1400" baseline="0">
                <a:latin typeface="Poppins" pitchFamily="2" charset="77"/>
              </a:defRPr>
            </a:lvl4pPr>
            <a:lvl5pPr>
              <a:buClr>
                <a:srgbClr val="BA2D80"/>
              </a:buClr>
              <a:defRPr sz="1400" baseline="0">
                <a:latin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CEDAE87-618C-E843-BC29-89A9575A0837}"/>
              </a:ext>
            </a:extLst>
          </p:cNvPr>
          <p:cNvSpPr>
            <a:spLocks noGrp="1"/>
          </p:cNvSpPr>
          <p:nvPr>
            <p:ph sz="half" idx="36"/>
          </p:nvPr>
        </p:nvSpPr>
        <p:spPr>
          <a:xfrm>
            <a:off x="522208" y="1282665"/>
            <a:ext cx="3528000" cy="4796239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2D80"/>
              </a:buClr>
              <a:buSzTx/>
              <a:buFont typeface="Arial" panose="020B0604020202020204" pitchFamily="34" charset="0"/>
              <a:buNone/>
              <a:tabLst/>
              <a:defRPr sz="1400" baseline="0">
                <a:latin typeface="Poppins" pitchFamily="2" charset="77"/>
              </a:defRPr>
            </a:lvl1pPr>
            <a:lvl2pPr marL="357188" indent="-177800">
              <a:buClr>
                <a:srgbClr val="BA2D80"/>
              </a:buClr>
              <a:buFont typeface="Century Gothic" panose="020B0502020202020204" pitchFamily="34" charset="0"/>
              <a:buChar char="–"/>
              <a:defRPr sz="1400" baseline="0">
                <a:latin typeface="Poppins" pitchFamily="2" charset="77"/>
              </a:defRPr>
            </a:lvl2pPr>
            <a:lvl3pPr>
              <a:buClr>
                <a:srgbClr val="BA2D80"/>
              </a:buClr>
              <a:defRPr sz="1400" baseline="0">
                <a:latin typeface="Poppins" pitchFamily="2" charset="77"/>
              </a:defRPr>
            </a:lvl3pPr>
            <a:lvl4pPr marL="714375" indent="-177800">
              <a:buClr>
                <a:srgbClr val="BA2D80"/>
              </a:buClr>
              <a:buFont typeface="Century Gothic" panose="020B0502020202020204" pitchFamily="34" charset="0"/>
              <a:buChar char="–"/>
              <a:defRPr sz="1400" baseline="0">
                <a:latin typeface="Poppins" pitchFamily="2" charset="77"/>
              </a:defRPr>
            </a:lvl4pPr>
            <a:lvl5pPr>
              <a:buClr>
                <a:srgbClr val="BA2D80"/>
              </a:buClr>
              <a:defRPr sz="1400" baseline="0">
                <a:latin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876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Three content no graph">
    <p:bg>
      <p:bgPr>
        <a:solidFill>
          <a:srgbClr val="E8E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34"/>
          </p:nvPr>
        </p:nvSpPr>
        <p:spPr>
          <a:xfrm>
            <a:off x="8130439" y="1282665"/>
            <a:ext cx="3528000" cy="4810160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2D80"/>
              </a:buClr>
              <a:buSzTx/>
              <a:buFont typeface="Arial" panose="020B0604020202020204" pitchFamily="34" charset="0"/>
              <a:buNone/>
              <a:tabLst/>
              <a:defRPr sz="1400" baseline="0">
                <a:latin typeface="Poppins" pitchFamily="2" charset="77"/>
              </a:defRPr>
            </a:lvl1pPr>
            <a:lvl2pPr marL="357188" indent="-177800">
              <a:buClr>
                <a:srgbClr val="BA2D80"/>
              </a:buClr>
              <a:buFont typeface="Century Gothic" panose="020B0502020202020204" pitchFamily="34" charset="0"/>
              <a:buChar char="–"/>
              <a:defRPr sz="1400" baseline="0">
                <a:latin typeface="Poppins" pitchFamily="2" charset="77"/>
              </a:defRPr>
            </a:lvl2pPr>
            <a:lvl3pPr>
              <a:buClr>
                <a:srgbClr val="BA2D80"/>
              </a:buClr>
              <a:defRPr sz="1400" baseline="0">
                <a:latin typeface="Poppins" pitchFamily="2" charset="77"/>
              </a:defRPr>
            </a:lvl3pPr>
            <a:lvl4pPr marL="714375" indent="-177800">
              <a:buClr>
                <a:srgbClr val="BA2D80"/>
              </a:buClr>
              <a:buFont typeface="Century Gothic" panose="020B0502020202020204" pitchFamily="34" charset="0"/>
              <a:buChar char="–"/>
              <a:defRPr sz="1400" baseline="0">
                <a:latin typeface="Poppins" pitchFamily="2" charset="77"/>
              </a:defRPr>
            </a:lvl4pPr>
            <a:lvl5pPr>
              <a:buClr>
                <a:srgbClr val="BA2D80"/>
              </a:buClr>
              <a:defRPr sz="1400" baseline="0">
                <a:latin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991435" y="1660634"/>
            <a:ext cx="0" cy="409903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C45EBA9-EE65-6C47-9627-428D4AD2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24" y="234497"/>
            <a:ext cx="11141053" cy="570295"/>
          </a:xfrm>
        </p:spPr>
        <p:txBody>
          <a:bodyPr/>
          <a:lstStyle>
            <a:lvl1pPr algn="ctr">
              <a:defRPr sz="2000" baseline="0">
                <a:solidFill>
                  <a:srgbClr val="20244A"/>
                </a:solidFill>
                <a:latin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EBD0E588-7625-CC45-B67C-177E3F523E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423" y="886763"/>
            <a:ext cx="11140016" cy="313932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CEDAE87-618C-E843-BC29-89A9575A0837}"/>
              </a:ext>
            </a:extLst>
          </p:cNvPr>
          <p:cNvSpPr>
            <a:spLocks noGrp="1"/>
          </p:cNvSpPr>
          <p:nvPr>
            <p:ph sz="half" idx="36"/>
          </p:nvPr>
        </p:nvSpPr>
        <p:spPr>
          <a:xfrm>
            <a:off x="522207" y="1282665"/>
            <a:ext cx="7330207" cy="4796239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2D80"/>
              </a:buClr>
              <a:buSzTx/>
              <a:buFont typeface="Arial" panose="020B0604020202020204" pitchFamily="34" charset="0"/>
              <a:buNone/>
              <a:tabLst/>
              <a:defRPr sz="1400" baseline="0">
                <a:latin typeface="Poppins" pitchFamily="2" charset="77"/>
              </a:defRPr>
            </a:lvl1pPr>
            <a:lvl2pPr marL="357188" indent="-177800">
              <a:buClr>
                <a:srgbClr val="BA2D80"/>
              </a:buClr>
              <a:buFont typeface="Century Gothic" panose="020B0502020202020204" pitchFamily="34" charset="0"/>
              <a:buChar char="–"/>
              <a:defRPr sz="1400" baseline="0">
                <a:latin typeface="Poppins" pitchFamily="2" charset="77"/>
              </a:defRPr>
            </a:lvl2pPr>
            <a:lvl3pPr>
              <a:buClr>
                <a:srgbClr val="BA2D80"/>
              </a:buClr>
              <a:defRPr sz="1400" baseline="0">
                <a:latin typeface="Poppins" pitchFamily="2" charset="77"/>
              </a:defRPr>
            </a:lvl3pPr>
            <a:lvl4pPr marL="714375" indent="-177800">
              <a:buClr>
                <a:srgbClr val="BA2D80"/>
              </a:buClr>
              <a:buFont typeface="Century Gothic" panose="020B0502020202020204" pitchFamily="34" charset="0"/>
              <a:buChar char="–"/>
              <a:defRPr sz="1400" baseline="0">
                <a:latin typeface="Poppins" pitchFamily="2" charset="77"/>
              </a:defRPr>
            </a:lvl4pPr>
            <a:lvl5pPr>
              <a:buClr>
                <a:srgbClr val="BA2D80"/>
              </a:buClr>
              <a:defRPr sz="1400" baseline="0">
                <a:latin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Four thumbnails no graph">
    <p:bg>
      <p:bgPr>
        <a:solidFill>
          <a:srgbClr val="E8E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9"/>
          <p:cNvSpPr>
            <a:spLocks noGrp="1"/>
          </p:cNvSpPr>
          <p:nvPr>
            <p:ph sz="quarter" idx="31"/>
          </p:nvPr>
        </p:nvSpPr>
        <p:spPr>
          <a:xfrm>
            <a:off x="507999" y="1366882"/>
            <a:ext cx="5208525" cy="20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20244A"/>
                </a:solidFill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32"/>
          </p:nvPr>
        </p:nvSpPr>
        <p:spPr>
          <a:xfrm>
            <a:off x="6475476" y="1358337"/>
            <a:ext cx="5184000" cy="20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20244A"/>
                </a:solidFill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34"/>
          </p:nvPr>
        </p:nvSpPr>
        <p:spPr>
          <a:xfrm>
            <a:off x="6474439" y="3994725"/>
            <a:ext cx="5184000" cy="20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20244A"/>
                </a:solidFill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33"/>
          </p:nvPr>
        </p:nvSpPr>
        <p:spPr>
          <a:xfrm>
            <a:off x="508000" y="4004885"/>
            <a:ext cx="5208524" cy="20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20244A"/>
                </a:solidFill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8423" y="988363"/>
            <a:ext cx="5184000" cy="313932"/>
          </a:xfrm>
        </p:spPr>
        <p:txBody>
          <a:bodyPr wrap="square">
            <a:noAutofit/>
          </a:bodyPr>
          <a:lstStyle>
            <a:lvl1pPr marL="0" indent="0">
              <a:buNone/>
              <a:defRPr sz="14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75476" y="988363"/>
            <a:ext cx="5184000" cy="313932"/>
          </a:xfrm>
        </p:spPr>
        <p:txBody>
          <a:bodyPr wrap="square">
            <a:noAutofit/>
          </a:bodyPr>
          <a:lstStyle>
            <a:lvl1pPr marL="0" indent="0" algn="l">
              <a:buNone/>
              <a:defRPr sz="14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518423" y="3618355"/>
            <a:ext cx="5184000" cy="313932"/>
          </a:xfrm>
        </p:spPr>
        <p:txBody>
          <a:bodyPr wrap="square">
            <a:noAutofit/>
          </a:bodyPr>
          <a:lstStyle>
            <a:lvl1pPr marL="0" indent="0">
              <a:buNone/>
              <a:defRPr sz="14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37" hasCustomPrompt="1"/>
          </p:nvPr>
        </p:nvSpPr>
        <p:spPr>
          <a:xfrm>
            <a:off x="6474439" y="3608195"/>
            <a:ext cx="5184000" cy="313932"/>
          </a:xfrm>
        </p:spPr>
        <p:txBody>
          <a:bodyPr wrap="square">
            <a:noAutofit/>
          </a:bodyPr>
          <a:lstStyle>
            <a:lvl1pPr marL="0" indent="0">
              <a:buNone/>
              <a:defRPr sz="14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A96D05-C30D-BD45-ABCB-A09ECDAD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24" y="234497"/>
            <a:ext cx="11141053" cy="570295"/>
          </a:xfrm>
        </p:spPr>
        <p:txBody>
          <a:bodyPr/>
          <a:lstStyle>
            <a:lvl1pPr algn="ctr">
              <a:defRPr sz="2000" baseline="0">
                <a:solidFill>
                  <a:srgbClr val="20244A"/>
                </a:solidFill>
                <a:latin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31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ix thumbnails no graph">
    <p:bg>
      <p:bgPr>
        <a:solidFill>
          <a:srgbClr val="E8E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9"/>
          <p:cNvSpPr>
            <a:spLocks noGrp="1"/>
          </p:cNvSpPr>
          <p:nvPr>
            <p:ph sz="quarter" idx="31"/>
          </p:nvPr>
        </p:nvSpPr>
        <p:spPr>
          <a:xfrm>
            <a:off x="508000" y="1348177"/>
            <a:ext cx="3528000" cy="20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20244A"/>
                </a:solidFill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32"/>
          </p:nvPr>
        </p:nvSpPr>
        <p:spPr>
          <a:xfrm>
            <a:off x="4319739" y="1348177"/>
            <a:ext cx="3528000" cy="20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20244A"/>
                </a:solidFill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34"/>
          </p:nvPr>
        </p:nvSpPr>
        <p:spPr>
          <a:xfrm>
            <a:off x="4319739" y="4015045"/>
            <a:ext cx="3528000" cy="20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20244A"/>
                </a:solidFill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33"/>
          </p:nvPr>
        </p:nvSpPr>
        <p:spPr>
          <a:xfrm>
            <a:off x="508000" y="4015045"/>
            <a:ext cx="3528000" cy="20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20244A"/>
                </a:solidFill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8423" y="978203"/>
            <a:ext cx="3528000" cy="313932"/>
          </a:xfrm>
        </p:spPr>
        <p:txBody>
          <a:bodyPr wrap="square">
            <a:noAutofit/>
          </a:bodyPr>
          <a:lstStyle>
            <a:lvl1pPr marL="0" indent="0">
              <a:buNone/>
              <a:defRPr sz="14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4324949" y="978203"/>
            <a:ext cx="3528000" cy="313932"/>
          </a:xfrm>
        </p:spPr>
        <p:txBody>
          <a:bodyPr wrap="square">
            <a:noAutofit/>
          </a:bodyPr>
          <a:lstStyle>
            <a:lvl1pPr marL="0" indent="0">
              <a:buNone/>
              <a:defRPr sz="14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518423" y="3628515"/>
            <a:ext cx="3528000" cy="313932"/>
          </a:xfrm>
        </p:spPr>
        <p:txBody>
          <a:bodyPr wrap="square">
            <a:noAutofit/>
          </a:bodyPr>
          <a:lstStyle>
            <a:lvl1pPr marL="0" indent="0">
              <a:buNone/>
              <a:defRPr sz="14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37" hasCustomPrompt="1"/>
          </p:nvPr>
        </p:nvSpPr>
        <p:spPr>
          <a:xfrm>
            <a:off x="4324949" y="3628515"/>
            <a:ext cx="3528000" cy="313932"/>
          </a:xfrm>
        </p:spPr>
        <p:txBody>
          <a:bodyPr wrap="square">
            <a:noAutofit/>
          </a:bodyPr>
          <a:lstStyle>
            <a:lvl1pPr marL="0" indent="0">
              <a:buNone/>
              <a:defRPr sz="14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Content Placeholder 9"/>
          <p:cNvSpPr>
            <a:spLocks noGrp="1"/>
          </p:cNvSpPr>
          <p:nvPr>
            <p:ph sz="quarter" idx="39"/>
          </p:nvPr>
        </p:nvSpPr>
        <p:spPr>
          <a:xfrm>
            <a:off x="8131476" y="1348177"/>
            <a:ext cx="3528000" cy="20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20244A"/>
                </a:solidFill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40" hasCustomPrompt="1"/>
          </p:nvPr>
        </p:nvSpPr>
        <p:spPr>
          <a:xfrm>
            <a:off x="8131476" y="978203"/>
            <a:ext cx="3528000" cy="313932"/>
          </a:xfrm>
        </p:spPr>
        <p:txBody>
          <a:bodyPr wrap="square">
            <a:noAutofit/>
          </a:bodyPr>
          <a:lstStyle>
            <a:lvl1pPr marL="0" indent="0">
              <a:buNone/>
              <a:defRPr sz="14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Content Placeholder 9"/>
          <p:cNvSpPr>
            <a:spLocks noGrp="1"/>
          </p:cNvSpPr>
          <p:nvPr>
            <p:ph sz="quarter" idx="41"/>
          </p:nvPr>
        </p:nvSpPr>
        <p:spPr>
          <a:xfrm>
            <a:off x="8131476" y="4015045"/>
            <a:ext cx="3528000" cy="20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20244A"/>
                </a:solidFill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42" hasCustomPrompt="1"/>
          </p:nvPr>
        </p:nvSpPr>
        <p:spPr>
          <a:xfrm>
            <a:off x="8131476" y="3628515"/>
            <a:ext cx="3528000" cy="313932"/>
          </a:xfrm>
        </p:spPr>
        <p:txBody>
          <a:bodyPr wrap="square">
            <a:noAutofit/>
          </a:bodyPr>
          <a:lstStyle>
            <a:lvl1pPr marL="0" indent="0">
              <a:buNone/>
              <a:defRPr sz="14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E829BE8-DF3C-8A4B-91C7-E6A2E4DBD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24" y="234497"/>
            <a:ext cx="11141053" cy="570295"/>
          </a:xfrm>
        </p:spPr>
        <p:txBody>
          <a:bodyPr/>
          <a:lstStyle>
            <a:lvl1pPr algn="ctr">
              <a:defRPr sz="2000" baseline="0">
                <a:solidFill>
                  <a:srgbClr val="20244A"/>
                </a:solidFill>
                <a:latin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97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Statement no graph 1">
    <p:bg>
      <p:bgPr>
        <a:solidFill>
          <a:srgbClr val="F9D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6327" y="1508402"/>
            <a:ext cx="8741983" cy="3518703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000" b="0" baseline="0">
                <a:solidFill>
                  <a:srgbClr val="20244A"/>
                </a:solidFill>
                <a:latin typeface="Poppins" pitchFamily="2" charset="77"/>
              </a:defRPr>
            </a:lvl1pPr>
          </a:lstStyle>
          <a:p>
            <a:r>
              <a:rPr lang="en-US" dirty="0"/>
              <a:t>Click to enter statement</a:t>
            </a:r>
          </a:p>
        </p:txBody>
      </p:sp>
    </p:spTree>
    <p:extLst>
      <p:ext uri="{BB962C8B-B14F-4D97-AF65-F5344CB8AC3E}">
        <p14:creationId xmlns:p14="http://schemas.microsoft.com/office/powerpoint/2010/main" val="183346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9D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0C1168D-ACC1-4B4B-B85E-F3121065D867}"/>
              </a:ext>
            </a:extLst>
          </p:cNvPr>
          <p:cNvGrpSpPr/>
          <p:nvPr userDrawn="1"/>
        </p:nvGrpSpPr>
        <p:grpSpPr>
          <a:xfrm>
            <a:off x="3764628" y="1452204"/>
            <a:ext cx="4662744" cy="677655"/>
            <a:chOff x="0" y="0"/>
            <a:chExt cx="4662744" cy="780405"/>
          </a:xfrm>
          <a:solidFill>
            <a:schemeClr val="bg2">
              <a:lumMod val="90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682154-8979-4605-8FC2-0623AB95168F}"/>
                </a:ext>
              </a:extLst>
            </p:cNvPr>
            <p:cNvSpPr/>
            <p:nvPr/>
          </p:nvSpPr>
          <p:spPr>
            <a:xfrm>
              <a:off x="0" y="0"/>
              <a:ext cx="665944" cy="780405"/>
            </a:xfrm>
            <a:prstGeom prst="rect">
              <a:avLst/>
            </a:prstGeom>
            <a:solidFill>
              <a:srgbClr val="BA2D80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latin typeface="Poppins Medium" pitchFamily="2" charset="77"/>
                  <a:cs typeface="Poppins Medium" pitchFamily="2" charset="77"/>
                </a:rPr>
                <a:t>01</a:t>
              </a:r>
            </a:p>
          </p:txBody>
        </p:sp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id="{671339EA-E9B8-4B03-B87E-36444C2CE6AA}"/>
                </a:ext>
              </a:extLst>
            </p:cNvPr>
            <p:cNvSpPr txBox="1"/>
            <p:nvPr userDrawn="1"/>
          </p:nvSpPr>
          <p:spPr>
            <a:xfrm>
              <a:off x="665944" y="0"/>
              <a:ext cx="3996800" cy="7804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04C935-06FF-42E8-B70E-B48458C5F9BB}"/>
              </a:ext>
            </a:extLst>
          </p:cNvPr>
          <p:cNvGrpSpPr/>
          <p:nvPr userDrawn="1"/>
        </p:nvGrpSpPr>
        <p:grpSpPr>
          <a:xfrm>
            <a:off x="3764628" y="2214719"/>
            <a:ext cx="4662744" cy="677655"/>
            <a:chOff x="0" y="0"/>
            <a:chExt cx="4662744" cy="780405"/>
          </a:xfrm>
          <a:solidFill>
            <a:schemeClr val="bg2">
              <a:lumMod val="9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6B1613-EB2C-4BB2-8CA6-29DCBA372960}"/>
                </a:ext>
              </a:extLst>
            </p:cNvPr>
            <p:cNvSpPr/>
            <p:nvPr/>
          </p:nvSpPr>
          <p:spPr>
            <a:xfrm>
              <a:off x="0" y="0"/>
              <a:ext cx="665944" cy="780405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latin typeface="Poppins Medium" pitchFamily="2" charset="77"/>
                  <a:cs typeface="Poppins Medium" pitchFamily="2" charset="77"/>
                </a:rPr>
                <a:t>02</a:t>
              </a:r>
            </a:p>
          </p:txBody>
        </p:sp>
        <p:sp>
          <p:nvSpPr>
            <p:cNvPr id="20" name="Rounded Rectangle 4">
              <a:extLst>
                <a:ext uri="{FF2B5EF4-FFF2-40B4-BE49-F238E27FC236}">
                  <a16:creationId xmlns:a16="http://schemas.microsoft.com/office/drawing/2014/main" id="{68B0D4F3-9933-4A43-A103-A0DB74EEE041}"/>
                </a:ext>
              </a:extLst>
            </p:cNvPr>
            <p:cNvSpPr txBox="1"/>
            <p:nvPr/>
          </p:nvSpPr>
          <p:spPr>
            <a:xfrm>
              <a:off x="665944" y="0"/>
              <a:ext cx="3996800" cy="7804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6039BC-68FA-4639-9B60-D1B7AA70330E}"/>
              </a:ext>
            </a:extLst>
          </p:cNvPr>
          <p:cNvGrpSpPr/>
          <p:nvPr userDrawn="1"/>
        </p:nvGrpSpPr>
        <p:grpSpPr>
          <a:xfrm>
            <a:off x="3764628" y="2950610"/>
            <a:ext cx="4662744" cy="677655"/>
            <a:chOff x="0" y="0"/>
            <a:chExt cx="4662744" cy="780405"/>
          </a:xfrm>
          <a:solidFill>
            <a:schemeClr val="bg2">
              <a:lumMod val="90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95D593-C004-42E5-B19F-A3FCB0360FCC}"/>
                </a:ext>
              </a:extLst>
            </p:cNvPr>
            <p:cNvSpPr/>
            <p:nvPr/>
          </p:nvSpPr>
          <p:spPr>
            <a:xfrm>
              <a:off x="0" y="0"/>
              <a:ext cx="665944" cy="780405"/>
            </a:xfrm>
            <a:prstGeom prst="rect">
              <a:avLst/>
            </a:prstGeom>
            <a:solidFill>
              <a:schemeClr val="accent3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latin typeface="Poppins Medium" pitchFamily="2" charset="77"/>
                  <a:cs typeface="Poppins Medium" pitchFamily="2" charset="77"/>
                </a:rPr>
                <a:t>03</a:t>
              </a:r>
            </a:p>
          </p:txBody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AD85800B-0E50-4D74-AB16-687324F1B01C}"/>
                </a:ext>
              </a:extLst>
            </p:cNvPr>
            <p:cNvSpPr txBox="1"/>
            <p:nvPr/>
          </p:nvSpPr>
          <p:spPr>
            <a:xfrm>
              <a:off x="665944" y="0"/>
              <a:ext cx="3996800" cy="7804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83A8B7-A625-4748-AE1B-EE1E54A5F092}"/>
              </a:ext>
            </a:extLst>
          </p:cNvPr>
          <p:cNvGrpSpPr/>
          <p:nvPr userDrawn="1"/>
        </p:nvGrpSpPr>
        <p:grpSpPr>
          <a:xfrm>
            <a:off x="3764628" y="3713125"/>
            <a:ext cx="4662744" cy="677655"/>
            <a:chOff x="0" y="0"/>
            <a:chExt cx="4662744" cy="780405"/>
          </a:xfrm>
          <a:solidFill>
            <a:schemeClr val="bg2">
              <a:lumMod val="90000"/>
            </a:schemeClr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0D85CA8-D60E-4D93-BBD1-AFF0180EDE4A}"/>
                </a:ext>
              </a:extLst>
            </p:cNvPr>
            <p:cNvSpPr/>
            <p:nvPr/>
          </p:nvSpPr>
          <p:spPr>
            <a:xfrm>
              <a:off x="0" y="0"/>
              <a:ext cx="665944" cy="780405"/>
            </a:xfrm>
            <a:prstGeom prst="rect">
              <a:avLst/>
            </a:prstGeom>
            <a:solidFill>
              <a:schemeClr val="accent5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latin typeface="Poppins Medium" pitchFamily="2" charset="77"/>
                  <a:cs typeface="Poppins Medium" pitchFamily="2" charset="77"/>
                </a:rPr>
                <a:t>04</a:t>
              </a:r>
            </a:p>
          </p:txBody>
        </p:sp>
        <p:sp>
          <p:nvSpPr>
            <p:cNvPr id="26" name="Rounded Rectangle 4">
              <a:extLst>
                <a:ext uri="{FF2B5EF4-FFF2-40B4-BE49-F238E27FC236}">
                  <a16:creationId xmlns:a16="http://schemas.microsoft.com/office/drawing/2014/main" id="{EA81136C-9080-4644-B3F8-357FF3032693}"/>
                </a:ext>
              </a:extLst>
            </p:cNvPr>
            <p:cNvSpPr txBox="1"/>
            <p:nvPr/>
          </p:nvSpPr>
          <p:spPr>
            <a:xfrm>
              <a:off x="665944" y="0"/>
              <a:ext cx="3996800" cy="7804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545F7AFE-94FF-4BD9-B820-6FA8396744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30713" y="1451708"/>
            <a:ext cx="3997325" cy="677655"/>
          </a:xfr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179388" indent="0">
              <a:buFontTx/>
              <a:buNone/>
              <a:defRPr/>
            </a:lvl2pPr>
            <a:lvl3pPr marL="357187" indent="0">
              <a:buFontTx/>
              <a:buNone/>
              <a:defRPr/>
            </a:lvl3pPr>
            <a:lvl4pPr marL="53657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4EDD948-6426-4457-892C-924B28CDCF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30310" y="2230317"/>
            <a:ext cx="3997325" cy="677655"/>
          </a:xfr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179388" indent="0">
              <a:buFontTx/>
              <a:buNone/>
              <a:defRPr/>
            </a:lvl2pPr>
            <a:lvl3pPr marL="357187" indent="0">
              <a:buFontTx/>
              <a:buNone/>
              <a:defRPr/>
            </a:lvl3pPr>
            <a:lvl4pPr marL="53657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859F5CF9-EB97-45CD-883E-B200BB3976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30310" y="2960051"/>
            <a:ext cx="3997325" cy="677655"/>
          </a:xfr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179388" indent="0">
              <a:buFontTx/>
              <a:buNone/>
              <a:defRPr/>
            </a:lvl2pPr>
            <a:lvl3pPr marL="357187" indent="0">
              <a:buFontTx/>
              <a:buNone/>
              <a:defRPr/>
            </a:lvl3pPr>
            <a:lvl4pPr marL="53657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8C861A1-7FF5-441B-8CC1-D574AEF709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0310" y="3722566"/>
            <a:ext cx="3997325" cy="677655"/>
          </a:xfr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179388" indent="0">
              <a:buFontTx/>
              <a:buNone/>
              <a:defRPr/>
            </a:lvl2pPr>
            <a:lvl3pPr marL="357187" indent="0">
              <a:buFontTx/>
              <a:buNone/>
              <a:defRPr/>
            </a:lvl3pPr>
            <a:lvl4pPr marL="53657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38E3EF-21A3-4522-A26B-90695B327ECA}"/>
              </a:ext>
            </a:extLst>
          </p:cNvPr>
          <p:cNvGrpSpPr/>
          <p:nvPr userDrawn="1"/>
        </p:nvGrpSpPr>
        <p:grpSpPr>
          <a:xfrm>
            <a:off x="3764628" y="4485081"/>
            <a:ext cx="4662744" cy="677655"/>
            <a:chOff x="0" y="0"/>
            <a:chExt cx="4662744" cy="780405"/>
          </a:xfrm>
          <a:solidFill>
            <a:schemeClr val="bg2">
              <a:lumMod val="90000"/>
            </a:schemeClr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68B5FC2-F0C0-4AE5-A1F2-1671F2108CE7}"/>
                </a:ext>
              </a:extLst>
            </p:cNvPr>
            <p:cNvSpPr/>
            <p:nvPr/>
          </p:nvSpPr>
          <p:spPr>
            <a:xfrm>
              <a:off x="0" y="0"/>
              <a:ext cx="665944" cy="780405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latin typeface="Poppins Medium" pitchFamily="2" charset="77"/>
                  <a:cs typeface="Poppins Medium" pitchFamily="2" charset="77"/>
                </a:rPr>
                <a:t>05</a:t>
              </a:r>
            </a:p>
          </p:txBody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36979BC1-A5DD-4443-80EC-CF9697E7470E}"/>
                </a:ext>
              </a:extLst>
            </p:cNvPr>
            <p:cNvSpPr txBox="1"/>
            <p:nvPr/>
          </p:nvSpPr>
          <p:spPr>
            <a:xfrm>
              <a:off x="665944" y="0"/>
              <a:ext cx="3996800" cy="7804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509AC0-5538-4500-AC58-A3E05A1DE2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0310" y="4494522"/>
            <a:ext cx="3997325" cy="677655"/>
          </a:xfr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179388" indent="0">
              <a:buFontTx/>
              <a:buNone/>
              <a:defRPr/>
            </a:lvl2pPr>
            <a:lvl3pPr marL="357187" indent="0">
              <a:buFontTx/>
              <a:buNone/>
              <a:defRPr/>
            </a:lvl3pPr>
            <a:lvl4pPr marL="53657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378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Statement no graph 2">
    <p:bg>
      <p:bgPr>
        <a:solidFill>
          <a:srgbClr val="E8E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829DF5-A747-C74D-A9D0-778C15040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6327" y="1508402"/>
            <a:ext cx="8741983" cy="3518703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000" b="0" baseline="0">
                <a:solidFill>
                  <a:srgbClr val="BA2D80"/>
                </a:solidFill>
                <a:latin typeface="Poppins" pitchFamily="2" charset="77"/>
              </a:defRPr>
            </a:lvl1pPr>
          </a:lstStyle>
          <a:p>
            <a:r>
              <a:rPr lang="en-US" dirty="0"/>
              <a:t>Click to enter statement</a:t>
            </a:r>
          </a:p>
        </p:txBody>
      </p:sp>
    </p:spTree>
    <p:extLst>
      <p:ext uri="{BB962C8B-B14F-4D97-AF65-F5344CB8AC3E}">
        <p14:creationId xmlns:p14="http://schemas.microsoft.com/office/powerpoint/2010/main" val="3735260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graph">
    <p:bg>
      <p:bgPr>
        <a:solidFill>
          <a:srgbClr val="E8E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49DD20F-852E-A84B-9000-5B3D6786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24" y="234497"/>
            <a:ext cx="11141053" cy="570295"/>
          </a:xfrm>
        </p:spPr>
        <p:txBody>
          <a:bodyPr/>
          <a:lstStyle>
            <a:lvl1pPr algn="ctr">
              <a:defRPr sz="2000" baseline="0">
                <a:solidFill>
                  <a:srgbClr val="20244A"/>
                </a:solidFill>
                <a:latin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7CD70D4-2AB0-D540-9487-949C866250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423" y="886763"/>
            <a:ext cx="11140016" cy="313932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1392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d page">
    <p:bg>
      <p:bgPr>
        <a:solidFill>
          <a:srgbClr val="F9D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low me on LinkedIn or Twitter: @grace_kite linkedin.com/in/grace-kite  Read more: graciouseconomics.co.uk">
            <a:extLst>
              <a:ext uri="{FF2B5EF4-FFF2-40B4-BE49-F238E27FC236}">
                <a16:creationId xmlns:a16="http://schemas.microsoft.com/office/drawing/2014/main" id="{0C19C2C8-4280-B647-AA86-EB79DAAFBAE9}"/>
              </a:ext>
            </a:extLst>
          </p:cNvPr>
          <p:cNvSpPr txBox="1"/>
          <p:nvPr userDrawn="1"/>
        </p:nvSpPr>
        <p:spPr>
          <a:xfrm>
            <a:off x="2915671" y="4210166"/>
            <a:ext cx="6360658" cy="233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0" indent="0" algn="ctr" defTabSz="914400">
              <a:lnSpc>
                <a:spcPct val="90000"/>
              </a:lnSpc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US" dirty="0"/>
              <a:t>Learn from the geeks with our articles and talks</a:t>
            </a:r>
          </a:p>
          <a:p>
            <a:pPr marL="0" indent="0" algn="ctr" defTabSz="914400">
              <a:lnSpc>
                <a:spcPct val="90000"/>
              </a:lnSpc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pPr>
            <a:endParaRPr lang="en-US" baseline="0" dirty="0">
              <a:solidFill>
                <a:srgbClr val="BA2D80"/>
              </a:solidFill>
              <a:latin typeface="Poppins Regular"/>
              <a:cs typeface="Poppins Regular"/>
              <a:sym typeface="Poppins Regular"/>
            </a:endParaRPr>
          </a:p>
          <a:p>
            <a:pPr marL="0" indent="0" algn="ctr" defTabSz="914400">
              <a:lnSpc>
                <a:spcPct val="90000"/>
              </a:lnSpc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US" baseline="0" dirty="0">
                <a:solidFill>
                  <a:srgbClr val="BA2D80"/>
                </a:solidFill>
                <a:latin typeface="Poppins Regular"/>
                <a:cs typeface="Poppins Regular"/>
                <a:sym typeface="Poppins Regular"/>
                <a:hlinkClick r:id="rId2"/>
              </a:rPr>
              <a:t>www.magicnumbers.co.uk</a:t>
            </a:r>
            <a:endParaRPr lang="en-US" baseline="0" dirty="0">
              <a:solidFill>
                <a:srgbClr val="BA2D80"/>
              </a:solidFill>
              <a:latin typeface="Poppins Regular"/>
              <a:cs typeface="Poppins Regular"/>
              <a:sym typeface="Poppins Regular"/>
            </a:endParaRPr>
          </a:p>
          <a:p>
            <a:pPr marL="0" indent="0" algn="ctr" defTabSz="914400">
              <a:lnSpc>
                <a:spcPct val="90000"/>
              </a:lnSpc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pPr>
            <a:endParaRPr lang="en-US" baseline="0" dirty="0">
              <a:solidFill>
                <a:srgbClr val="BA2D80"/>
              </a:solidFill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marL="0" indent="0" algn="ctr" defTabSz="914400">
              <a:lnSpc>
                <a:spcPct val="90000"/>
              </a:lnSpc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US" baseline="0" dirty="0">
                <a:solidFill>
                  <a:srgbClr val="BA2D80"/>
                </a:solidFill>
                <a:latin typeface="Poppins Regular"/>
                <a:ea typeface="Poppins Regular"/>
                <a:cs typeface="Poppins Regular"/>
                <a:sym typeface="Poppins Regular"/>
              </a:rPr>
              <a:t>@grace_kite</a:t>
            </a:r>
          </a:p>
          <a:p>
            <a:pPr marL="0" indent="0" algn="ctr" defTabSz="914400">
              <a:lnSpc>
                <a:spcPct val="90000"/>
              </a:lnSpc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pPr>
            <a:endParaRPr lang="en-US" sz="200" baseline="0" dirty="0">
              <a:solidFill>
                <a:srgbClr val="BA2D80"/>
              </a:solidFill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marL="0" indent="0" algn="ctr" defTabSz="914400">
              <a:lnSpc>
                <a:spcPct val="90000"/>
              </a:lnSpc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pPr>
            <a:r>
              <a:rPr lang="en-US" baseline="0" dirty="0">
                <a:solidFill>
                  <a:srgbClr val="BA2D80"/>
                </a:solidFill>
                <a:latin typeface="Poppins Regular"/>
                <a:ea typeface="Poppins Regular"/>
                <a:cs typeface="Poppins Regular"/>
                <a:sym typeface="Poppins Regular"/>
              </a:rPr>
              <a:t>linkedin.com/in/grace-kite/</a:t>
            </a:r>
          </a:p>
          <a:p>
            <a:pPr marL="0" indent="0" algn="ctr" defTabSz="914400">
              <a:lnSpc>
                <a:spcPct val="90000"/>
              </a:lnSpc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pPr>
            <a:br>
              <a:rPr lang="en-US" baseline="0" dirty="0">
                <a:solidFill>
                  <a:srgbClr val="BA2D80"/>
                </a:solidFill>
              </a:rPr>
            </a:br>
            <a:endParaRPr lang="en-US" baseline="0" dirty="0">
              <a:solidFill>
                <a:srgbClr val="BA2D80"/>
              </a:solidFill>
              <a:latin typeface="Poppins Regular"/>
              <a:ea typeface="Poppins Regular"/>
              <a:cs typeface="Poppins Regular"/>
              <a:sym typeface="Poppins Regular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9656E8-9D80-9F4E-8D10-B7BC3249AAC9}"/>
              </a:ext>
            </a:extLst>
          </p:cNvPr>
          <p:cNvSpPr/>
          <p:nvPr userDrawn="1"/>
        </p:nvSpPr>
        <p:spPr>
          <a:xfrm>
            <a:off x="9398643" y="5660020"/>
            <a:ext cx="2696901" cy="1197980"/>
          </a:xfrm>
          <a:prstGeom prst="rect">
            <a:avLst/>
          </a:prstGeom>
          <a:solidFill>
            <a:srgbClr val="F9D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latin typeface="Century Gothic" panose="020B0502020202020204" pitchFamily="34" charset="0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F8DCFE0-2597-4545-9518-53CB6CFB56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423" y="6452353"/>
            <a:ext cx="7728000" cy="231581"/>
          </a:xfrm>
        </p:spPr>
        <p:txBody>
          <a:bodyPr lIns="90000" rIns="0" anchor="ctr">
            <a:noAutofit/>
          </a:bodyPr>
          <a:lstStyle>
            <a:lvl1pPr marL="0" indent="0" algn="l">
              <a:buNone/>
              <a:defRPr sz="800" baseline="0">
                <a:latin typeface="Poppins" pitchFamily="2" charset="77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120F40-ECDB-2143-BCFB-AADD01172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53330" y="1695643"/>
            <a:ext cx="2085340" cy="19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3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92CC8-8688-4929-8333-815ED2F94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79" y="0"/>
            <a:ext cx="971044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40DAA2-4703-4C52-A29C-C65FDD9B640F}"/>
              </a:ext>
            </a:extLst>
          </p:cNvPr>
          <p:cNvSpPr txBox="1"/>
          <p:nvPr userDrawn="1"/>
        </p:nvSpPr>
        <p:spPr>
          <a:xfrm>
            <a:off x="1085316" y="1196411"/>
            <a:ext cx="2341548" cy="24622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285750" algn="ctr">
              <a:buClr>
                <a:schemeClr val="accent3"/>
              </a:buClr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Most of these colours are in the colours menu, where they aren’t use the eyedropper to pick them up from this page</a:t>
            </a: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NB the background yellow is the lighter one which appears next to grey on the colour dropdown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BB64F-FA27-4ACB-B49E-56F90DD6E1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47238" y="163131"/>
            <a:ext cx="3224009" cy="2887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765537-7B86-4910-A8E1-E10C88F83B5D}"/>
              </a:ext>
            </a:extLst>
          </p:cNvPr>
          <p:cNvSpPr txBox="1"/>
          <p:nvPr userDrawn="1"/>
        </p:nvSpPr>
        <p:spPr>
          <a:xfrm>
            <a:off x="7364339" y="2920044"/>
            <a:ext cx="890898" cy="2616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GB" sz="1100" b="0" i="0" dirty="0">
                <a:solidFill>
                  <a:srgbClr val="1D1C1D"/>
                </a:solidFill>
                <a:effectLst/>
                <a:latin typeface="+mj-lt"/>
              </a:rPr>
              <a:t>#0DB5C8</a:t>
            </a:r>
          </a:p>
        </p:txBody>
      </p:sp>
    </p:spTree>
    <p:extLst>
      <p:ext uri="{BB962C8B-B14F-4D97-AF65-F5344CB8AC3E}">
        <p14:creationId xmlns:p14="http://schemas.microsoft.com/office/powerpoint/2010/main" val="2391313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21581E-FEC2-4D70-A58A-6B5E3695B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" y="75732"/>
            <a:ext cx="12031754" cy="67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41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8C44B9AA-6717-4A0B-8F0D-677774252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1536513"/>
            <a:ext cx="5181600" cy="40541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A04A4-B52C-437C-8C6F-DED913BB0834}"/>
              </a:ext>
            </a:extLst>
          </p:cNvPr>
          <p:cNvSpPr txBox="1"/>
          <p:nvPr userDrawn="1"/>
        </p:nvSpPr>
        <p:spPr>
          <a:xfrm>
            <a:off x="6884377" y="2013438"/>
            <a:ext cx="4158761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285750" algn="ctr">
              <a:buClr>
                <a:schemeClr val="accent3"/>
              </a:buClr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Recommended combinations when a chart has only 2 colours</a:t>
            </a:r>
          </a:p>
        </p:txBody>
      </p:sp>
    </p:spTree>
    <p:extLst>
      <p:ext uri="{BB962C8B-B14F-4D97-AF65-F5344CB8AC3E}">
        <p14:creationId xmlns:p14="http://schemas.microsoft.com/office/powerpoint/2010/main" val="2248253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>
            <a:extLst>
              <a:ext uri="{FF2B5EF4-FFF2-40B4-BE49-F238E27FC236}">
                <a16:creationId xmlns:a16="http://schemas.microsoft.com/office/drawing/2014/main" id="{4D66FA3C-9919-4784-B1E5-E9793275B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24" y="234497"/>
            <a:ext cx="11141053" cy="57029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Bar &amp; column charts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1AC5677-D842-436D-A5CC-A14666CC14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423" y="886763"/>
            <a:ext cx="11140016" cy="3139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Have a rounded border 1-3.5pt, data labels and no axis – these are also saved as templates</a:t>
            </a:r>
          </a:p>
        </p:txBody>
      </p: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BE9C0426-0D02-4466-9B2B-CAB75B86A90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396716285"/>
              </p:ext>
            </p:extLst>
          </p:nvPr>
        </p:nvGraphicFramePr>
        <p:xfrm>
          <a:off x="519113" y="1257300"/>
          <a:ext cx="3527425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10">
            <a:extLst>
              <a:ext uri="{FF2B5EF4-FFF2-40B4-BE49-F238E27FC236}">
                <a16:creationId xmlns:a16="http://schemas.microsoft.com/office/drawing/2014/main" id="{3A9B5988-A512-4259-92DC-564629CD2B0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5312345"/>
              </p:ext>
            </p:extLst>
          </p:nvPr>
        </p:nvGraphicFramePr>
        <p:xfrm>
          <a:off x="4324350" y="1257300"/>
          <a:ext cx="3527425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C663426-4DB5-4277-894B-B1DA0D3FF1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53678" y="1883157"/>
            <a:ext cx="2333951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70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F2A26460-6BFE-460A-84F5-03834C0A81B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37680025"/>
              </p:ext>
            </p:extLst>
          </p:nvPr>
        </p:nvGraphicFramePr>
        <p:xfrm>
          <a:off x="519113" y="1257300"/>
          <a:ext cx="5181600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9192012-A9C3-418C-B1B5-E8359F07A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24" y="234497"/>
            <a:ext cx="11141053" cy="57029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Line charts have big circle blobs relative to size of the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7AB07D-5C1F-4E26-8E32-61DCBE3CB1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423" y="886763"/>
            <a:ext cx="11140016" cy="3139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Pie charts have no outlines around the wedges, no legend, and </a:t>
            </a:r>
            <a:r>
              <a:rPr lang="en-GB" dirty="0" err="1"/>
              <a:t>percents</a:t>
            </a:r>
            <a:r>
              <a:rPr lang="en-GB" dirty="0"/>
              <a:t> in the label</a:t>
            </a: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C5B14B83-C149-4369-9750-44DC4AE1C63E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173544724"/>
              </p:ext>
            </p:extLst>
          </p:nvPr>
        </p:nvGraphicFramePr>
        <p:xfrm>
          <a:off x="6615113" y="1354786"/>
          <a:ext cx="5181600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6208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36E1DEF1-D2DC-404C-B819-4334D1ADA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7000" y="3109209"/>
            <a:ext cx="5181600" cy="113170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CF7400C-FA8A-4185-B477-FA85ACAE6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24" y="234497"/>
            <a:ext cx="11141053" cy="570295"/>
          </a:xfrm>
        </p:spPr>
        <p:txBody>
          <a:bodyPr/>
          <a:lstStyle/>
          <a:p>
            <a:r>
              <a:rPr lang="en-GB" dirty="0"/>
              <a:t>tables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E497F39-5CAE-4789-9EDA-EC1236CF33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23" y="886763"/>
            <a:ext cx="11140016" cy="3139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Use this version by default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DE6C2C1-C011-4412-8FF4-FAF377E68E43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43480807"/>
              </p:ext>
            </p:extLst>
          </p:nvPr>
        </p:nvGraphicFramePr>
        <p:xfrm>
          <a:off x="523875" y="1270000"/>
          <a:ext cx="5181600" cy="44500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78164287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407002894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730886097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3664077328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1354751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i="0" baseline="0" dirty="0">
                          <a:latin typeface="Poppins" pitchFamily="2" charset="77"/>
                        </a:rPr>
                        <a:t>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99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153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621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323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311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230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594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986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9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655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7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294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00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B65B76F-D8DE-4F73-A421-B1D69359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24" y="234497"/>
            <a:ext cx="11141053" cy="57029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smart art – use colourful where possible and it’s the first option only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5B0FC92-1EF0-43DA-A1DC-33363B413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23" y="886763"/>
            <a:ext cx="11140016" cy="3139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And rounded squares</a:t>
            </a:r>
          </a:p>
        </p:txBody>
      </p:sp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4D17B411-777F-45B7-860A-D18680B29000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991819191"/>
              </p:ext>
            </p:extLst>
          </p:nvPr>
        </p:nvGraphicFramePr>
        <p:xfrm>
          <a:off x="4844561" y="2098675"/>
          <a:ext cx="6012961" cy="315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9B68108-1E14-4BF2-BDAE-A7926AD6342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0108" y="2004671"/>
            <a:ext cx="3254895" cy="40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4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and content no graph">
    <p:bg>
      <p:bgPr>
        <a:solidFill>
          <a:srgbClr val="E8E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8423" y="6452353"/>
            <a:ext cx="7728000" cy="231581"/>
          </a:xfrm>
        </p:spPr>
        <p:txBody>
          <a:bodyPr lIns="90000" rIns="0" anchor="ctr">
            <a:noAutofit/>
          </a:bodyPr>
          <a:lstStyle>
            <a:lvl1pPr marL="0" indent="0" algn="l">
              <a:buNone/>
              <a:defRPr sz="800" baseline="0">
                <a:latin typeface="Poppins" pitchFamily="2" charset="77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83BAEE-EBF3-4D3C-8852-C618F3187737}"/>
              </a:ext>
            </a:extLst>
          </p:cNvPr>
          <p:cNvGrpSpPr/>
          <p:nvPr userDrawn="1"/>
        </p:nvGrpSpPr>
        <p:grpSpPr>
          <a:xfrm>
            <a:off x="3764628" y="889493"/>
            <a:ext cx="4662744" cy="677655"/>
            <a:chOff x="0" y="0"/>
            <a:chExt cx="4662744" cy="780405"/>
          </a:xfrm>
          <a:solidFill>
            <a:schemeClr val="bg2">
              <a:lumMod val="90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14F8F0-0423-4ECE-BA23-D058840ECE50}"/>
                </a:ext>
              </a:extLst>
            </p:cNvPr>
            <p:cNvSpPr/>
            <p:nvPr/>
          </p:nvSpPr>
          <p:spPr>
            <a:xfrm>
              <a:off x="0" y="0"/>
              <a:ext cx="665944" cy="780405"/>
            </a:xfrm>
            <a:prstGeom prst="rect">
              <a:avLst/>
            </a:prstGeom>
            <a:solidFill>
              <a:srgbClr val="BA2D80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latin typeface="Poppins Medium" pitchFamily="2" charset="77"/>
                  <a:cs typeface="Poppins Medium" pitchFamily="2" charset="77"/>
                </a:rPr>
                <a:t>01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753C2DE4-9CFB-4C26-9FB9-704AD63CF3FA}"/>
                </a:ext>
              </a:extLst>
            </p:cNvPr>
            <p:cNvSpPr txBox="1"/>
            <p:nvPr userDrawn="1"/>
          </p:nvSpPr>
          <p:spPr>
            <a:xfrm>
              <a:off x="665944" y="0"/>
              <a:ext cx="3996800" cy="7804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D2EE3F-CD03-4FBC-9F3E-3F280C3A5C0A}"/>
              </a:ext>
            </a:extLst>
          </p:cNvPr>
          <p:cNvGrpSpPr/>
          <p:nvPr userDrawn="1"/>
        </p:nvGrpSpPr>
        <p:grpSpPr>
          <a:xfrm>
            <a:off x="3764628" y="1652008"/>
            <a:ext cx="4662744" cy="677655"/>
            <a:chOff x="0" y="0"/>
            <a:chExt cx="4662744" cy="780405"/>
          </a:xfrm>
          <a:solidFill>
            <a:schemeClr val="bg2">
              <a:lumMod val="90000"/>
            </a:scheme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50760B-8414-4902-B024-B448B643790B}"/>
                </a:ext>
              </a:extLst>
            </p:cNvPr>
            <p:cNvSpPr/>
            <p:nvPr/>
          </p:nvSpPr>
          <p:spPr>
            <a:xfrm>
              <a:off x="0" y="0"/>
              <a:ext cx="665944" cy="780405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latin typeface="Poppins Medium" pitchFamily="2" charset="77"/>
                  <a:cs typeface="Poppins Medium" pitchFamily="2" charset="77"/>
                </a:rPr>
                <a:t>02</a:t>
              </a:r>
            </a:p>
          </p:txBody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07F592E3-E315-442E-AF74-113B572C3BF0}"/>
                </a:ext>
              </a:extLst>
            </p:cNvPr>
            <p:cNvSpPr txBox="1"/>
            <p:nvPr/>
          </p:nvSpPr>
          <p:spPr>
            <a:xfrm>
              <a:off x="665944" y="0"/>
              <a:ext cx="3996800" cy="7804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FCCE5C-AFD9-4DEA-B38C-82ACF56EE197}"/>
              </a:ext>
            </a:extLst>
          </p:cNvPr>
          <p:cNvGrpSpPr/>
          <p:nvPr userDrawn="1"/>
        </p:nvGrpSpPr>
        <p:grpSpPr>
          <a:xfrm>
            <a:off x="3764628" y="2387899"/>
            <a:ext cx="4662744" cy="677655"/>
            <a:chOff x="0" y="0"/>
            <a:chExt cx="4662744" cy="780405"/>
          </a:xfrm>
          <a:solidFill>
            <a:schemeClr val="bg2">
              <a:lumMod val="90000"/>
            </a:schemeClr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9E185D-D909-4AB7-88A0-3543466870B4}"/>
                </a:ext>
              </a:extLst>
            </p:cNvPr>
            <p:cNvSpPr/>
            <p:nvPr/>
          </p:nvSpPr>
          <p:spPr>
            <a:xfrm>
              <a:off x="0" y="0"/>
              <a:ext cx="665944" cy="780405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latin typeface="Poppins Medium" pitchFamily="2" charset="77"/>
                  <a:cs typeface="Poppins Medium" pitchFamily="2" charset="77"/>
                </a:rPr>
                <a:t>03</a:t>
              </a:r>
            </a:p>
          </p:txBody>
        </p:sp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39C7C0C4-AE93-4612-9553-F40605189D82}"/>
                </a:ext>
              </a:extLst>
            </p:cNvPr>
            <p:cNvSpPr txBox="1"/>
            <p:nvPr/>
          </p:nvSpPr>
          <p:spPr>
            <a:xfrm>
              <a:off x="665944" y="0"/>
              <a:ext cx="3996800" cy="7804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7D49AA-286A-4C35-BA52-7C3AFCA6C055}"/>
              </a:ext>
            </a:extLst>
          </p:cNvPr>
          <p:cNvGrpSpPr/>
          <p:nvPr userDrawn="1"/>
        </p:nvGrpSpPr>
        <p:grpSpPr>
          <a:xfrm>
            <a:off x="3764628" y="3150414"/>
            <a:ext cx="4662744" cy="677655"/>
            <a:chOff x="0" y="0"/>
            <a:chExt cx="4662744" cy="780405"/>
          </a:xfrm>
          <a:solidFill>
            <a:schemeClr val="bg2">
              <a:lumMod val="9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2D362F-76BF-4999-A1AD-7DF2F0B5EED2}"/>
                </a:ext>
              </a:extLst>
            </p:cNvPr>
            <p:cNvSpPr/>
            <p:nvPr/>
          </p:nvSpPr>
          <p:spPr>
            <a:xfrm>
              <a:off x="0" y="0"/>
              <a:ext cx="665944" cy="78040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latin typeface="Poppins Medium" pitchFamily="2" charset="77"/>
                  <a:cs typeface="Poppins Medium" pitchFamily="2" charset="77"/>
                </a:rPr>
                <a:t>04</a:t>
              </a:r>
            </a:p>
          </p:txBody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97107355-8A7A-40B8-A067-85E32EFF9585}"/>
                </a:ext>
              </a:extLst>
            </p:cNvPr>
            <p:cNvSpPr txBox="1"/>
            <p:nvPr/>
          </p:nvSpPr>
          <p:spPr>
            <a:xfrm>
              <a:off x="665944" y="0"/>
              <a:ext cx="3996800" cy="7804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455E1-6B55-4F50-A86C-6A9DEEA004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30713" y="888997"/>
            <a:ext cx="3997325" cy="677655"/>
          </a:xfr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179388" indent="0">
              <a:buFontTx/>
              <a:buNone/>
              <a:defRPr/>
            </a:lvl2pPr>
            <a:lvl3pPr marL="357187" indent="0">
              <a:buFontTx/>
              <a:buNone/>
              <a:defRPr/>
            </a:lvl3pPr>
            <a:lvl4pPr marL="53657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D73D585-98AE-4EEC-B490-C86E646D28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30310" y="1667606"/>
            <a:ext cx="3997325" cy="677655"/>
          </a:xfr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179388" indent="0">
              <a:buFontTx/>
              <a:buNone/>
              <a:defRPr/>
            </a:lvl2pPr>
            <a:lvl3pPr marL="357187" indent="0">
              <a:buFontTx/>
              <a:buNone/>
              <a:defRPr/>
            </a:lvl3pPr>
            <a:lvl4pPr marL="53657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23F3046-1499-49CB-9D4A-82E0A4EDD8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30310" y="2397340"/>
            <a:ext cx="3997325" cy="677655"/>
          </a:xfr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179388" indent="0">
              <a:buFontTx/>
              <a:buNone/>
              <a:defRPr/>
            </a:lvl2pPr>
            <a:lvl3pPr marL="357187" indent="0">
              <a:buFontTx/>
              <a:buNone/>
              <a:defRPr/>
            </a:lvl3pPr>
            <a:lvl4pPr marL="53657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FE60D0D-18DE-434E-A80B-782C2B071C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0310" y="3159855"/>
            <a:ext cx="3997325" cy="677655"/>
          </a:xfr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179388" indent="0">
              <a:buFontTx/>
              <a:buNone/>
              <a:defRPr/>
            </a:lvl2pPr>
            <a:lvl3pPr marL="357187" indent="0">
              <a:buFontTx/>
              <a:buNone/>
              <a:defRPr/>
            </a:lvl3pPr>
            <a:lvl4pPr marL="53657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821F71-D278-41B8-8D1F-D757532FAD31}"/>
              </a:ext>
            </a:extLst>
          </p:cNvPr>
          <p:cNvGrpSpPr/>
          <p:nvPr userDrawn="1"/>
        </p:nvGrpSpPr>
        <p:grpSpPr>
          <a:xfrm>
            <a:off x="3764628" y="3903488"/>
            <a:ext cx="4662744" cy="677655"/>
            <a:chOff x="0" y="0"/>
            <a:chExt cx="4662744" cy="780405"/>
          </a:xfrm>
          <a:solidFill>
            <a:schemeClr val="bg2">
              <a:lumMod val="90000"/>
            </a:schemeClr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83F48CD-FD04-477F-A270-6E979C8B9D27}"/>
                </a:ext>
              </a:extLst>
            </p:cNvPr>
            <p:cNvSpPr/>
            <p:nvPr/>
          </p:nvSpPr>
          <p:spPr>
            <a:xfrm>
              <a:off x="0" y="0"/>
              <a:ext cx="665944" cy="780405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latin typeface="Poppins Medium" pitchFamily="2" charset="77"/>
                  <a:cs typeface="Poppins Medium" pitchFamily="2" charset="77"/>
                </a:rPr>
                <a:t>05</a:t>
              </a:r>
            </a:p>
          </p:txBody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5C9D1431-5AA3-40BE-8303-2DEA5CF8C05E}"/>
                </a:ext>
              </a:extLst>
            </p:cNvPr>
            <p:cNvSpPr txBox="1"/>
            <p:nvPr/>
          </p:nvSpPr>
          <p:spPr>
            <a:xfrm>
              <a:off x="665944" y="0"/>
              <a:ext cx="3996800" cy="7804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36AB1E-9C9D-439A-BBBF-DCE3E53246F7}"/>
              </a:ext>
            </a:extLst>
          </p:cNvPr>
          <p:cNvGrpSpPr/>
          <p:nvPr userDrawn="1"/>
        </p:nvGrpSpPr>
        <p:grpSpPr>
          <a:xfrm>
            <a:off x="3764628" y="4678317"/>
            <a:ext cx="4662744" cy="677655"/>
            <a:chOff x="0" y="0"/>
            <a:chExt cx="4662744" cy="780405"/>
          </a:xfrm>
          <a:solidFill>
            <a:schemeClr val="bg2">
              <a:lumMod val="90000"/>
            </a:schemeClr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BB2F643-209B-4A0A-BC38-8BC950B1CAA1}"/>
                </a:ext>
              </a:extLst>
            </p:cNvPr>
            <p:cNvSpPr/>
            <p:nvPr/>
          </p:nvSpPr>
          <p:spPr>
            <a:xfrm>
              <a:off x="0" y="0"/>
              <a:ext cx="665944" cy="780405"/>
            </a:xfrm>
            <a:prstGeom prst="rect">
              <a:avLst/>
            </a:prstGeom>
            <a:solidFill>
              <a:schemeClr val="accent5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latin typeface="Poppins Medium" pitchFamily="2" charset="77"/>
                  <a:cs typeface="Poppins Medium" pitchFamily="2" charset="77"/>
                </a:rPr>
                <a:t>06</a:t>
              </a:r>
            </a:p>
          </p:txBody>
        </p:sp>
        <p:sp>
          <p:nvSpPr>
            <p:cNvPr id="28" name="Rounded Rectangle 4">
              <a:extLst>
                <a:ext uri="{FF2B5EF4-FFF2-40B4-BE49-F238E27FC236}">
                  <a16:creationId xmlns:a16="http://schemas.microsoft.com/office/drawing/2014/main" id="{E1AF0DF0-33D6-42E7-8CA8-72146325A79C}"/>
                </a:ext>
              </a:extLst>
            </p:cNvPr>
            <p:cNvSpPr txBox="1"/>
            <p:nvPr/>
          </p:nvSpPr>
          <p:spPr>
            <a:xfrm>
              <a:off x="665944" y="0"/>
              <a:ext cx="3996800" cy="7804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38FCA51-2EB2-4D82-AFF7-BDA4207C8C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0310" y="3919086"/>
            <a:ext cx="3997325" cy="677655"/>
          </a:xfr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179388" indent="0">
              <a:buFontTx/>
              <a:buNone/>
              <a:defRPr/>
            </a:lvl2pPr>
            <a:lvl3pPr marL="357187" indent="0">
              <a:buFontTx/>
              <a:buNone/>
              <a:defRPr/>
            </a:lvl3pPr>
            <a:lvl4pPr marL="53657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67F0A85-881C-42BA-A2C3-781699FDE8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30310" y="4648820"/>
            <a:ext cx="3997325" cy="677655"/>
          </a:xfr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179388" indent="0">
              <a:buFontTx/>
              <a:buNone/>
              <a:defRPr/>
            </a:lvl2pPr>
            <a:lvl3pPr marL="357187" indent="0">
              <a:buFontTx/>
              <a:buNone/>
              <a:defRPr/>
            </a:lvl3pPr>
            <a:lvl4pPr marL="53657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03767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F9D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00BF9B6-44E4-4527-B7FC-049C65369AD9}"/>
              </a:ext>
            </a:extLst>
          </p:cNvPr>
          <p:cNvSpPr txBox="1"/>
          <p:nvPr userDrawn="1"/>
        </p:nvSpPr>
        <p:spPr>
          <a:xfrm>
            <a:off x="652407" y="4923692"/>
            <a:ext cx="10434692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285750" algn="l">
              <a:buClr>
                <a:schemeClr val="accent3"/>
              </a:buClr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Here are all the allowed versions of our logo – use the colourful one if you can, only use the version without the words when the words will appear next to it for some other reason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0BA2E0-AD77-4553-970B-6D66DE1A5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4" y="277624"/>
            <a:ext cx="3440642" cy="779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60A5BC-DEE1-4073-8CB2-98D4677DF8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72" y="2822326"/>
            <a:ext cx="1851625" cy="1689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9C5500-EA94-4573-9365-E1C673EE97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96" y="277625"/>
            <a:ext cx="2648358" cy="2650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88A363-7603-4E88-96AC-FF806DF997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014" y="3421366"/>
            <a:ext cx="1788991" cy="8524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011BB1-00FB-4591-9E4A-8001E6BBAD7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152" y="277624"/>
            <a:ext cx="2713892" cy="2715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A81A02-786F-4EC3-AAF8-B1C3C3D75E5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5" y="1309274"/>
            <a:ext cx="3781057" cy="8631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19F3CF-92D0-4D80-BAE6-6C4E2C1CB5E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8" y="2703279"/>
            <a:ext cx="1860773" cy="16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45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 with graphic 1">
    <p:bg>
      <p:bgPr>
        <a:solidFill>
          <a:srgbClr val="F9D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395126-1583-9E44-8277-1282CF240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9" y="3429000"/>
            <a:ext cx="2964284" cy="267609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E5C2C1D-552F-0A45-B56E-91811867A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3360" y="906850"/>
            <a:ext cx="8371179" cy="796159"/>
          </a:xfrm>
          <a:noFill/>
        </p:spPr>
        <p:txBody>
          <a:bodyPr anchor="ctr">
            <a:noAutofit/>
          </a:bodyPr>
          <a:lstStyle>
            <a:lvl1pPr algn="ctr">
              <a:defRPr sz="3400" baseline="0">
                <a:solidFill>
                  <a:srgbClr val="20244A"/>
                </a:solidFill>
                <a:latin typeface="Poppins Medium" pitchFamily="2" charset="77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FA819B-CE56-3341-84F2-FF282EF2F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423" y="1703009"/>
            <a:ext cx="11140016" cy="313932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265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 with graphic 2">
    <p:bg>
      <p:bgPr>
        <a:solidFill>
          <a:srgbClr val="F9D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E5C2C1D-552F-0A45-B56E-91811867A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3360" y="906850"/>
            <a:ext cx="8371179" cy="796159"/>
          </a:xfrm>
          <a:noFill/>
        </p:spPr>
        <p:txBody>
          <a:bodyPr anchor="ctr">
            <a:noAutofit/>
          </a:bodyPr>
          <a:lstStyle>
            <a:lvl1pPr algn="ctr">
              <a:defRPr sz="3400" baseline="0">
                <a:solidFill>
                  <a:srgbClr val="20244A"/>
                </a:solidFill>
                <a:latin typeface="Poppins Medium" pitchFamily="2" charset="77"/>
              </a:defRPr>
            </a:lvl1pPr>
          </a:lstStyle>
          <a:p>
            <a:r>
              <a:rPr lang="en-US" dirty="0"/>
              <a:t>Section Header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25949-1D0A-554A-A71E-560A2D8C1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9" y="3416735"/>
            <a:ext cx="2964284" cy="2676090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1E17157-A029-C04A-820E-213BBD94D3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423" y="1703009"/>
            <a:ext cx="11140016" cy="313932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9082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 with graphic 3">
    <p:bg>
      <p:bgPr>
        <a:solidFill>
          <a:srgbClr val="F9D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E5C2C1D-552F-0A45-B56E-91811867A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3360" y="906850"/>
            <a:ext cx="8371179" cy="796159"/>
          </a:xfrm>
          <a:noFill/>
        </p:spPr>
        <p:txBody>
          <a:bodyPr anchor="ctr">
            <a:noAutofit/>
          </a:bodyPr>
          <a:lstStyle>
            <a:lvl1pPr algn="ctr">
              <a:defRPr sz="3400" baseline="0">
                <a:solidFill>
                  <a:srgbClr val="20244A"/>
                </a:solidFill>
                <a:latin typeface="Poppins Medium" pitchFamily="2" charset="77"/>
              </a:defRPr>
            </a:lvl1pPr>
          </a:lstStyle>
          <a:p>
            <a:r>
              <a:rPr lang="en-US" dirty="0"/>
              <a:t>Section Header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D0283-B79E-D94A-ACDA-55052C9A80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33" y="3321050"/>
            <a:ext cx="2015134" cy="2771775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81D961C-1186-4C43-848C-0B6C53EBE1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423" y="1703009"/>
            <a:ext cx="11140016" cy="313932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86303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 with graphic 4">
    <p:bg>
      <p:bgPr>
        <a:solidFill>
          <a:srgbClr val="F9D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E5C2C1D-552F-0A45-B56E-91811867A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3360" y="906850"/>
            <a:ext cx="8371179" cy="796159"/>
          </a:xfrm>
          <a:noFill/>
        </p:spPr>
        <p:txBody>
          <a:bodyPr anchor="ctr">
            <a:noAutofit/>
          </a:bodyPr>
          <a:lstStyle>
            <a:lvl1pPr algn="ctr">
              <a:defRPr sz="3400" baseline="0">
                <a:solidFill>
                  <a:srgbClr val="20244A"/>
                </a:solidFill>
                <a:latin typeface="Poppins Medium" pitchFamily="2" charset="77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2C4E0B5-3C53-774D-8FB1-C030C0635C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423" y="1703009"/>
            <a:ext cx="11140016" cy="313932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3" name="Picture 2" descr="A picture containing transport, vector graphics, balloon, aircraft&#10;&#10;Description automatically generated">
            <a:extLst>
              <a:ext uri="{FF2B5EF4-FFF2-40B4-BE49-F238E27FC236}">
                <a16:creationId xmlns:a16="http://schemas.microsoft.com/office/drawing/2014/main" id="{26576B63-9B22-7E4E-A73E-ABE9144F1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42" y="3318608"/>
            <a:ext cx="2827715" cy="277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76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 with graphic 5">
    <p:bg>
      <p:bgPr>
        <a:solidFill>
          <a:srgbClr val="F9D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E5C2C1D-552F-0A45-B56E-91811867A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3360" y="906850"/>
            <a:ext cx="8371179" cy="796159"/>
          </a:xfrm>
          <a:noFill/>
        </p:spPr>
        <p:txBody>
          <a:bodyPr anchor="ctr">
            <a:noAutofit/>
          </a:bodyPr>
          <a:lstStyle>
            <a:lvl1pPr algn="ctr">
              <a:defRPr sz="3400" baseline="0">
                <a:solidFill>
                  <a:srgbClr val="20244A"/>
                </a:solidFill>
                <a:latin typeface="Poppins Medium" pitchFamily="2" charset="77"/>
              </a:defRPr>
            </a:lvl1pPr>
          </a:lstStyle>
          <a:p>
            <a:r>
              <a:rPr lang="en-US" dirty="0"/>
              <a:t>Section Header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FA7E3-BA74-A84F-B4C4-29777DEB9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87" y="3305348"/>
            <a:ext cx="2215687" cy="2787477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E82C0079-38B9-E24F-A295-687FF4A5F5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423" y="1703009"/>
            <a:ext cx="11140016" cy="313932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2718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 with graphic 6">
    <p:bg>
      <p:bgPr>
        <a:solidFill>
          <a:srgbClr val="F9D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E5C2C1D-552F-0A45-B56E-91811867A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3360" y="906850"/>
            <a:ext cx="8371179" cy="796159"/>
          </a:xfrm>
          <a:noFill/>
        </p:spPr>
        <p:txBody>
          <a:bodyPr anchor="ctr">
            <a:noAutofit/>
          </a:bodyPr>
          <a:lstStyle>
            <a:lvl1pPr algn="ctr">
              <a:defRPr sz="3400" baseline="0">
                <a:solidFill>
                  <a:srgbClr val="20244A"/>
                </a:solidFill>
                <a:latin typeface="Poppins Medium" pitchFamily="2" charset="77"/>
              </a:defRPr>
            </a:lvl1pPr>
          </a:lstStyle>
          <a:p>
            <a:r>
              <a:rPr lang="en-US" dirty="0"/>
              <a:t>Section 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C60507-0119-0D4D-A93D-4D9287DC6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87" y="3536462"/>
            <a:ext cx="2995626" cy="2556363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A971D679-C596-A74C-9D32-8F9881AD3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423" y="1703009"/>
            <a:ext cx="11140016" cy="313932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rgbClr val="BA2D80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696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9D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at…">
            <a:extLst>
              <a:ext uri="{FF2B5EF4-FFF2-40B4-BE49-F238E27FC236}">
                <a16:creationId xmlns:a16="http://schemas.microsoft.com/office/drawing/2014/main" id="{FCCAA449-4D53-4DFA-B09E-5A9AACA51F84}"/>
              </a:ext>
            </a:extLst>
          </p:cNvPr>
          <p:cNvSpPr/>
          <p:nvPr userDrawn="1"/>
        </p:nvSpPr>
        <p:spPr>
          <a:xfrm>
            <a:off x="2715249" y="2064602"/>
            <a:ext cx="2160000" cy="2160000"/>
          </a:xfrm>
          <a:prstGeom prst="ellipse">
            <a:avLst/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pPr marL="190500" marR="190500" indent="0" algn="ctr" defTabSz="914400">
              <a:defRPr sz="2800">
                <a:solidFill>
                  <a:srgbClr val="FFFFFF"/>
                </a:solidFill>
              </a:defRPr>
            </a:pPr>
            <a:endParaRPr sz="2400" dirty="0"/>
          </a:p>
        </p:txBody>
      </p:sp>
      <p:sp>
        <p:nvSpPr>
          <p:cNvPr id="4" name="What…">
            <a:extLst>
              <a:ext uri="{FF2B5EF4-FFF2-40B4-BE49-F238E27FC236}">
                <a16:creationId xmlns:a16="http://schemas.microsoft.com/office/drawing/2014/main" id="{7AFD2378-35FF-4A95-8CA6-EFE39045EFB4}"/>
              </a:ext>
            </a:extLst>
          </p:cNvPr>
          <p:cNvSpPr/>
          <p:nvPr userDrawn="1"/>
        </p:nvSpPr>
        <p:spPr>
          <a:xfrm>
            <a:off x="5027649" y="2064602"/>
            <a:ext cx="2160000" cy="216000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pPr marL="190500" marR="190500" indent="0" algn="ctr" defTabSz="914400">
              <a:defRPr sz="2800">
                <a:solidFill>
                  <a:srgbClr val="FFFFFF"/>
                </a:solidFill>
              </a:defRPr>
            </a:pPr>
            <a:endParaRPr sz="2400" dirty="0"/>
          </a:p>
        </p:txBody>
      </p:sp>
      <p:sp>
        <p:nvSpPr>
          <p:cNvPr id="5" name="What…">
            <a:extLst>
              <a:ext uri="{FF2B5EF4-FFF2-40B4-BE49-F238E27FC236}">
                <a16:creationId xmlns:a16="http://schemas.microsoft.com/office/drawing/2014/main" id="{A45AD792-C3AB-47F5-B28F-1C3E5BE5C317}"/>
              </a:ext>
            </a:extLst>
          </p:cNvPr>
          <p:cNvSpPr/>
          <p:nvPr userDrawn="1"/>
        </p:nvSpPr>
        <p:spPr>
          <a:xfrm>
            <a:off x="7340049" y="2064602"/>
            <a:ext cx="2160000" cy="2160000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pPr marL="190500" marR="190500" indent="0" algn="ctr" defTabSz="914400">
              <a:defRPr sz="2800">
                <a:solidFill>
                  <a:srgbClr val="FFFFFF"/>
                </a:solidFill>
              </a:defRPr>
            </a:pPr>
            <a:endParaRPr sz="2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0C072F-BAEF-426C-B029-787BFE6535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6578" y="2503488"/>
            <a:ext cx="1692275" cy="129063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2E984D2-8762-4E91-A8BC-6499A6CB18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1511" y="2503488"/>
            <a:ext cx="1692275" cy="129063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D02C305-0EDA-445A-9784-30839084ED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3911" y="2503488"/>
            <a:ext cx="1692275" cy="129063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275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F9D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hat…">
            <a:extLst>
              <a:ext uri="{FF2B5EF4-FFF2-40B4-BE49-F238E27FC236}">
                <a16:creationId xmlns:a16="http://schemas.microsoft.com/office/drawing/2014/main" id="{FE42582C-83F0-4378-9FBB-48365E0260FD}"/>
              </a:ext>
            </a:extLst>
          </p:cNvPr>
          <p:cNvSpPr/>
          <p:nvPr userDrawn="1"/>
        </p:nvSpPr>
        <p:spPr>
          <a:xfrm>
            <a:off x="3128416" y="1756593"/>
            <a:ext cx="2899868" cy="2899867"/>
          </a:xfrm>
          <a:prstGeom prst="ellipse">
            <a:avLst/>
          </a:prstGeom>
          <a:solidFill>
            <a:srgbClr val="20244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pPr marL="190500" marR="190500" indent="0" algn="ctr" defTabSz="914400">
              <a:lnSpc>
                <a:spcPct val="100000"/>
              </a:lnSpc>
              <a:defRPr sz="2800">
                <a:solidFill>
                  <a:srgbClr val="FFFFFF"/>
                </a:solidFill>
              </a:defRPr>
            </a:pPr>
            <a:endParaRPr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How to…">
            <a:extLst>
              <a:ext uri="{FF2B5EF4-FFF2-40B4-BE49-F238E27FC236}">
                <a16:creationId xmlns:a16="http://schemas.microsoft.com/office/drawing/2014/main" id="{335E56C6-3C81-4F1D-80BD-899A405983EF}"/>
              </a:ext>
            </a:extLst>
          </p:cNvPr>
          <p:cNvSpPr/>
          <p:nvPr userDrawn="1"/>
        </p:nvSpPr>
        <p:spPr>
          <a:xfrm>
            <a:off x="6163716" y="1756593"/>
            <a:ext cx="2899868" cy="2899867"/>
          </a:xfrm>
          <a:prstGeom prst="ellipse">
            <a:avLst/>
          </a:prstGeom>
          <a:solidFill>
            <a:srgbClr val="BA2D8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pPr marL="190500" marR="190500" indent="0" algn="ctr" defTabSz="914400">
              <a:lnSpc>
                <a:spcPct val="100000"/>
              </a:lnSpc>
              <a:defRPr sz="2800">
                <a:solidFill>
                  <a:srgbClr val="FFFFFF"/>
                </a:solidFill>
              </a:defRPr>
            </a:pPr>
            <a:endParaRPr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D604F9-9E11-4D92-ABF7-9AFEA4B49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1688" y="2514600"/>
            <a:ext cx="2487612" cy="1433513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B5C3F98-6596-4AC4-99EE-457C31293B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9844" y="2489769"/>
            <a:ext cx="2487612" cy="1433513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09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ection header with photo 1">
    <p:bg>
      <p:bgPr>
        <a:solidFill>
          <a:srgbClr val="F9D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arge crowd of people in a park&#10;&#10;Description automatically generated with low confidence">
            <a:extLst>
              <a:ext uri="{FF2B5EF4-FFF2-40B4-BE49-F238E27FC236}">
                <a16:creationId xmlns:a16="http://schemas.microsoft.com/office/drawing/2014/main" id="{11A313C2-7D7A-7E42-8269-317757690A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257690" cy="7048172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1FBAF9E-BE72-F843-8916-A87DABF6EF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423" y="1703009"/>
            <a:ext cx="11140016" cy="313932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B2324348-FA01-BE41-A0E1-880B3DEA9B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27" y="2873312"/>
            <a:ext cx="2845472" cy="11366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619F250-C191-D943-8836-54ABC5F264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3360" y="906850"/>
            <a:ext cx="8371179" cy="796159"/>
          </a:xfrm>
          <a:noFill/>
        </p:spPr>
        <p:txBody>
          <a:bodyPr anchor="ctr">
            <a:noAutofit/>
          </a:bodyPr>
          <a:lstStyle>
            <a:lvl1pPr algn="ctr">
              <a:defRPr sz="3400" baseline="0">
                <a:solidFill>
                  <a:schemeClr val="bg1"/>
                </a:solidFill>
                <a:latin typeface="Poppins Medium" pitchFamily="2" charset="77"/>
              </a:defRPr>
            </a:lvl1pPr>
          </a:lstStyle>
          <a:p>
            <a:r>
              <a:rPr lang="en-US" dirty="0"/>
              <a:t>Section Header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9BEF89-2871-864D-AFEB-63F83205CD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4523" y="6244735"/>
            <a:ext cx="1947553" cy="4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5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ection header with photo 2">
    <p:bg>
      <p:bgPr>
        <a:solidFill>
          <a:srgbClr val="F9D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everal&#10;&#10;Description automatically generated">
            <a:extLst>
              <a:ext uri="{FF2B5EF4-FFF2-40B4-BE49-F238E27FC236}">
                <a16:creationId xmlns:a16="http://schemas.microsoft.com/office/drawing/2014/main" id="{986F3849-84AD-6543-8FC9-BDCCE3FE8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26" y="-146652"/>
            <a:ext cx="12437051" cy="7151304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2C1B3EF-FB93-A146-A037-33C0059C6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423" y="1703009"/>
            <a:ext cx="11140016" cy="313932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ADA3AC2A-2ADC-084E-8E0D-3C4C3859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27" y="2873312"/>
            <a:ext cx="2845472" cy="11366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6EB4C42-A07E-694C-A943-043A5C6FC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3360" y="906850"/>
            <a:ext cx="8371179" cy="796159"/>
          </a:xfrm>
          <a:noFill/>
        </p:spPr>
        <p:txBody>
          <a:bodyPr anchor="ctr">
            <a:noAutofit/>
          </a:bodyPr>
          <a:lstStyle>
            <a:lvl1pPr algn="ctr">
              <a:defRPr sz="3400" baseline="0">
                <a:solidFill>
                  <a:schemeClr val="bg1"/>
                </a:solidFill>
                <a:latin typeface="Poppins Medium" pitchFamily="2" charset="77"/>
              </a:defRPr>
            </a:lvl1pPr>
          </a:lstStyle>
          <a:p>
            <a:r>
              <a:rPr lang="en-US" dirty="0"/>
              <a:t>Section Header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B755B6-E686-1549-B4F8-91C6FBC46E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4523" y="6244735"/>
            <a:ext cx="1947553" cy="4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7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ection header with photo 3">
    <p:bg>
      <p:bgPr>
        <a:solidFill>
          <a:srgbClr val="F9D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ople, group, several&#10;&#10;Description automatically generated">
            <a:extLst>
              <a:ext uri="{FF2B5EF4-FFF2-40B4-BE49-F238E27FC236}">
                <a16:creationId xmlns:a16="http://schemas.microsoft.com/office/drawing/2014/main" id="{A4272D1D-185C-0B42-8562-773E1D748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34" y="-134007"/>
            <a:ext cx="12437050" cy="7151304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00D30DDB-BA98-234D-951D-564BD0699E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423" y="1703009"/>
            <a:ext cx="11140016" cy="313932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D7965DE-3CC9-D44F-97BB-DD9CA9D9F8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27" y="2873312"/>
            <a:ext cx="2845472" cy="11366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4C42FA1-BB91-5241-996D-A1B89CFD11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3360" y="906850"/>
            <a:ext cx="8371179" cy="796159"/>
          </a:xfrm>
          <a:noFill/>
        </p:spPr>
        <p:txBody>
          <a:bodyPr anchor="ctr">
            <a:noAutofit/>
          </a:bodyPr>
          <a:lstStyle>
            <a:lvl1pPr algn="ctr">
              <a:defRPr sz="3400" baseline="0">
                <a:solidFill>
                  <a:schemeClr val="bg1"/>
                </a:solidFill>
                <a:latin typeface="Poppins Medium" pitchFamily="2" charset="77"/>
              </a:defRPr>
            </a:lvl1pPr>
          </a:lstStyle>
          <a:p>
            <a:r>
              <a:rPr lang="en-US" dirty="0"/>
              <a:t>Section Header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A68DB0-1FDB-7F4A-8B11-364F1B6A6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4523" y="6244735"/>
            <a:ext cx="1947553" cy="4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ection header with photo 4">
    <p:bg>
      <p:bgPr>
        <a:solidFill>
          <a:srgbClr val="F9D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jellyfish swimming in the water&#10;&#10;Description automatically generated with low confidence">
            <a:extLst>
              <a:ext uri="{FF2B5EF4-FFF2-40B4-BE49-F238E27FC236}">
                <a16:creationId xmlns:a16="http://schemas.microsoft.com/office/drawing/2014/main" id="{7C54C313-D15F-B84C-B952-0A81519EA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25" y="-146652"/>
            <a:ext cx="12437049" cy="7151303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AE874A44-7ED3-AF43-B72E-C659305111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423" y="1703009"/>
            <a:ext cx="11140016" cy="313932"/>
          </a:xfrm>
        </p:spPr>
        <p:txBody>
          <a:bodyPr wrap="square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Poppins" pitchFamily="2" charset="77"/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5103814E-5801-1C41-BCA0-AC7980D14D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27" y="2873312"/>
            <a:ext cx="2845472" cy="11366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A62672D-9970-0740-977B-37F50A387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3360" y="906850"/>
            <a:ext cx="8371179" cy="796159"/>
          </a:xfrm>
          <a:noFill/>
        </p:spPr>
        <p:txBody>
          <a:bodyPr anchor="ctr">
            <a:noAutofit/>
          </a:bodyPr>
          <a:lstStyle>
            <a:lvl1pPr algn="ctr">
              <a:defRPr sz="3400" baseline="0">
                <a:solidFill>
                  <a:schemeClr val="bg1"/>
                </a:solidFill>
                <a:latin typeface="Poppins Medium" pitchFamily="2" charset="77"/>
              </a:defRPr>
            </a:lvl1pPr>
          </a:lstStyle>
          <a:p>
            <a:r>
              <a:rPr lang="en-US" dirty="0"/>
              <a:t>Section Header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11275C-A65B-F041-9DE4-E62958BE90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4523" y="6244735"/>
            <a:ext cx="1947553" cy="4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8424" y="234497"/>
            <a:ext cx="11141053" cy="5702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dirty="0"/>
              <a:t>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424" y="927737"/>
            <a:ext cx="11141053" cy="5026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521FA60B-8C6A-F345-881A-6C4E4FB8D598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9934523" y="6284364"/>
            <a:ext cx="1960940" cy="4438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552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54" r:id="rId2"/>
    <p:sldLayoutId id="2147483684" r:id="rId3"/>
    <p:sldLayoutId id="2147483756" r:id="rId4"/>
    <p:sldLayoutId id="2147483760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3" r:id="rId11"/>
    <p:sldLayoutId id="2147483690" r:id="rId12"/>
    <p:sldLayoutId id="2147483664" r:id="rId13"/>
    <p:sldLayoutId id="2147483689" r:id="rId14"/>
    <p:sldLayoutId id="2147483752" r:id="rId15"/>
    <p:sldLayoutId id="2147483751" r:id="rId16"/>
    <p:sldLayoutId id="2147483692" r:id="rId17"/>
    <p:sldLayoutId id="2147483693" r:id="rId18"/>
    <p:sldLayoutId id="2147483682" r:id="rId19"/>
    <p:sldLayoutId id="2147483750" r:id="rId20"/>
    <p:sldLayoutId id="2147483666" r:id="rId21"/>
    <p:sldLayoutId id="2147483739" r:id="rId22"/>
    <p:sldLayoutId id="2147483762" r:id="rId23"/>
    <p:sldLayoutId id="2147483755" r:id="rId24"/>
    <p:sldLayoutId id="2147483761" r:id="rId25"/>
    <p:sldLayoutId id="2147483763" r:id="rId26"/>
    <p:sldLayoutId id="2147483764" r:id="rId27"/>
    <p:sldLayoutId id="2147483765" r:id="rId28"/>
    <p:sldLayoutId id="2147483766" r:id="rId29"/>
    <p:sldLayoutId id="2147483759" r:id="rId30"/>
    <p:sldLayoutId id="2147483733" r:id="rId31"/>
    <p:sldLayoutId id="2147483740" r:id="rId32"/>
    <p:sldLayoutId id="2147483741" r:id="rId33"/>
    <p:sldLayoutId id="2147483742" r:id="rId34"/>
    <p:sldLayoutId id="2147483743" r:id="rId35"/>
    <p:sldLayoutId id="2147483744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baseline="0">
          <a:solidFill>
            <a:srgbClr val="20244A"/>
          </a:solidFill>
          <a:latin typeface="Poppins" pitchFamily="2" charset="77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1000"/>
        </a:spcBef>
        <a:buClr>
          <a:srgbClr val="BA2D80"/>
        </a:buClr>
        <a:buFont typeface="Arial" panose="020B0604020202020204" pitchFamily="34" charset="0"/>
        <a:buChar char="•"/>
        <a:defRPr sz="1400" kern="1200" baseline="0">
          <a:solidFill>
            <a:srgbClr val="20244A"/>
          </a:solidFill>
          <a:latin typeface="Poppins" pitchFamily="2" charset="77"/>
          <a:ea typeface="Tahoma" panose="020B0604030504040204" pitchFamily="34" charset="0"/>
          <a:cs typeface="Tahoma" panose="020B0604030504040204" pitchFamily="34" charset="0"/>
        </a:defRPr>
      </a:lvl1pPr>
      <a:lvl2pPr marL="357188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BA2D80"/>
        </a:buClr>
        <a:buFont typeface="Century Gothic" panose="020B0502020202020204" pitchFamily="34" charset="0"/>
        <a:buChar char="–"/>
        <a:defRPr sz="1400" kern="1200" baseline="0">
          <a:solidFill>
            <a:srgbClr val="20244A"/>
          </a:solidFill>
          <a:latin typeface="Poppins" pitchFamily="2" charset="77"/>
          <a:ea typeface="Tahoma" panose="020B0604030504040204" pitchFamily="34" charset="0"/>
          <a:cs typeface="Tahoma" panose="020B0604030504040204" pitchFamily="34" charset="0"/>
        </a:defRPr>
      </a:lvl2pPr>
      <a:lvl3pPr marL="536575" indent="-179388" algn="l" defTabSz="914400" rtl="0" eaLnBrk="1" latinLnBrk="0" hangingPunct="1">
        <a:lnSpc>
          <a:spcPct val="90000"/>
        </a:lnSpc>
        <a:spcBef>
          <a:spcPts val="500"/>
        </a:spcBef>
        <a:buClr>
          <a:srgbClr val="BA2D80"/>
        </a:buClr>
        <a:buFont typeface="Arial" panose="020B0604020202020204" pitchFamily="34" charset="0"/>
        <a:buChar char="•"/>
        <a:defRPr sz="1400" kern="1200" baseline="0">
          <a:solidFill>
            <a:srgbClr val="20244A"/>
          </a:solidFill>
          <a:latin typeface="Poppins" pitchFamily="2" charset="77"/>
          <a:ea typeface="Tahoma" panose="020B0604030504040204" pitchFamily="34" charset="0"/>
          <a:cs typeface="Tahoma" panose="020B0604030504040204" pitchFamily="34" charset="0"/>
        </a:defRPr>
      </a:lvl3pPr>
      <a:lvl4pPr marL="714375" indent="-177800" algn="l" defTabSz="914400" rtl="0" eaLnBrk="1" latinLnBrk="0" hangingPunct="1">
        <a:lnSpc>
          <a:spcPct val="90000"/>
        </a:lnSpc>
        <a:spcBef>
          <a:spcPts val="500"/>
        </a:spcBef>
        <a:buClr>
          <a:srgbClr val="BA2D80"/>
        </a:buClr>
        <a:buFont typeface="Century Gothic" panose="020B0502020202020204" pitchFamily="34" charset="0"/>
        <a:buChar char="–"/>
        <a:defRPr sz="1400" kern="1200" baseline="0">
          <a:solidFill>
            <a:srgbClr val="20244A"/>
          </a:solidFill>
          <a:latin typeface="Poppins" pitchFamily="2" charset="77"/>
          <a:ea typeface="Tahoma" panose="020B0604030504040204" pitchFamily="34" charset="0"/>
          <a:cs typeface="Tahoma" panose="020B0604030504040204" pitchFamily="34" charset="0"/>
        </a:defRPr>
      </a:lvl4pPr>
      <a:lvl5pPr marL="893763" indent="-179388" algn="l" defTabSz="914400" rtl="0" eaLnBrk="1" latinLnBrk="0" hangingPunct="1">
        <a:lnSpc>
          <a:spcPct val="90000"/>
        </a:lnSpc>
        <a:spcBef>
          <a:spcPts val="500"/>
        </a:spcBef>
        <a:buClr>
          <a:srgbClr val="BA2D80"/>
        </a:buClr>
        <a:buFont typeface="Arial" panose="020B0604020202020204" pitchFamily="34" charset="0"/>
        <a:buChar char="•"/>
        <a:defRPr sz="1400" kern="1200" baseline="0">
          <a:solidFill>
            <a:srgbClr val="20244A"/>
          </a:solidFill>
          <a:latin typeface="Poppins" pitchFamily="2" charset="77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pos="7348">
          <p15:clr>
            <a:srgbClr val="F26B43"/>
          </p15:clr>
        </p15:guide>
        <p15:guide id="6" pos="3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F7DE1-8988-A796-2CF1-05EA0EBA4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Don’t panic!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126D0-0043-0D30-7FB2-201517D3A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January 2023</a:t>
            </a:r>
          </a:p>
        </p:txBody>
      </p:sp>
    </p:spTree>
    <p:extLst>
      <p:ext uri="{BB962C8B-B14F-4D97-AF65-F5344CB8AC3E}">
        <p14:creationId xmlns:p14="http://schemas.microsoft.com/office/powerpoint/2010/main" val="197085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7D58-9684-9C9E-050A-7E289944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strategy worked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8E2F5-82D7-0097-CA51-FF73E78373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bigger spenders saw better uplifts and higher ROI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5C7B55AD-AB1E-CF4A-F31C-5965AD3BA05A}"/>
              </a:ext>
            </a:extLst>
          </p:cNvPr>
          <p:cNvGraphicFramePr>
            <a:graphicFrameLocks noGrp="1"/>
          </p:cNvGraphicFramePr>
          <p:nvPr>
            <p:ph sz="half" idx="16"/>
            <p:extLst>
              <p:ext uri="{D42A27DB-BD31-4B8C-83A1-F6EECF244321}">
                <p14:modId xmlns:p14="http://schemas.microsoft.com/office/powerpoint/2010/main" val="2197675929"/>
              </p:ext>
            </p:extLst>
          </p:nvPr>
        </p:nvGraphicFramePr>
        <p:xfrm>
          <a:off x="523875" y="1295400"/>
          <a:ext cx="5181600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reeform 6">
            <a:extLst>
              <a:ext uri="{FF2B5EF4-FFF2-40B4-BE49-F238E27FC236}">
                <a16:creationId xmlns:a16="http://schemas.microsoft.com/office/drawing/2014/main" id="{4A4BF093-7E8A-FC4A-4CFB-E20D69455639}"/>
              </a:ext>
            </a:extLst>
          </p:cNvPr>
          <p:cNvSpPr>
            <a:spLocks noEditPoints="1"/>
          </p:cNvSpPr>
          <p:nvPr/>
        </p:nvSpPr>
        <p:spPr bwMode="auto">
          <a:xfrm>
            <a:off x="145733" y="6356182"/>
            <a:ext cx="1730913" cy="349891"/>
          </a:xfrm>
          <a:custGeom>
            <a:avLst/>
            <a:gdLst>
              <a:gd name="T0" fmla="*/ 785 w 3547"/>
              <a:gd name="T1" fmla="*/ 383 h 717"/>
              <a:gd name="T2" fmla="*/ 384 w 3547"/>
              <a:gd name="T3" fmla="*/ 383 h 717"/>
              <a:gd name="T4" fmla="*/ 3244 w 3547"/>
              <a:gd name="T5" fmla="*/ 305 h 717"/>
              <a:gd name="T6" fmla="*/ 3194 w 3547"/>
              <a:gd name="T7" fmla="*/ 399 h 717"/>
              <a:gd name="T8" fmla="*/ 1858 w 3547"/>
              <a:gd name="T9" fmla="*/ 350 h 717"/>
              <a:gd name="T10" fmla="*/ 1875 w 3547"/>
              <a:gd name="T11" fmla="*/ 295 h 717"/>
              <a:gd name="T12" fmla="*/ 1764 w 3547"/>
              <a:gd name="T13" fmla="*/ 258 h 717"/>
              <a:gd name="T14" fmla="*/ 1430 w 3547"/>
              <a:gd name="T15" fmla="*/ 359 h 717"/>
              <a:gd name="T16" fmla="*/ 1538 w 3547"/>
              <a:gd name="T17" fmla="*/ 457 h 717"/>
              <a:gd name="T18" fmla="*/ 1600 w 3547"/>
              <a:gd name="T19" fmla="*/ 320 h 717"/>
              <a:gd name="T20" fmla="*/ 3060 w 3547"/>
              <a:gd name="T21" fmla="*/ 253 h 717"/>
              <a:gd name="T22" fmla="*/ 3083 w 3547"/>
              <a:gd name="T23" fmla="*/ 393 h 717"/>
              <a:gd name="T24" fmla="*/ 3121 w 3547"/>
              <a:gd name="T25" fmla="*/ 276 h 717"/>
              <a:gd name="T26" fmla="*/ 2948 w 3547"/>
              <a:gd name="T27" fmla="*/ 246 h 717"/>
              <a:gd name="T28" fmla="*/ 2919 w 3547"/>
              <a:gd name="T29" fmla="*/ 276 h 717"/>
              <a:gd name="T30" fmla="*/ 2949 w 3547"/>
              <a:gd name="T31" fmla="*/ 471 h 717"/>
              <a:gd name="T32" fmla="*/ 2855 w 3547"/>
              <a:gd name="T33" fmla="*/ 468 h 717"/>
              <a:gd name="T34" fmla="*/ 2855 w 3547"/>
              <a:gd name="T35" fmla="*/ 249 h 717"/>
              <a:gd name="T36" fmla="*/ 3130 w 3547"/>
              <a:gd name="T37" fmla="*/ 249 h 717"/>
              <a:gd name="T38" fmla="*/ 3151 w 3547"/>
              <a:gd name="T39" fmla="*/ 388 h 717"/>
              <a:gd name="T40" fmla="*/ 3048 w 3547"/>
              <a:gd name="T41" fmla="*/ 395 h 717"/>
              <a:gd name="T42" fmla="*/ 3050 w 3547"/>
              <a:gd name="T43" fmla="*/ 460 h 717"/>
              <a:gd name="T44" fmla="*/ 2971 w 3547"/>
              <a:gd name="T45" fmla="*/ 472 h 717"/>
              <a:gd name="T46" fmla="*/ 2996 w 3547"/>
              <a:gd name="T47" fmla="*/ 452 h 717"/>
              <a:gd name="T48" fmla="*/ 2968 w 3547"/>
              <a:gd name="T49" fmla="*/ 247 h 717"/>
              <a:gd name="T50" fmla="*/ 3271 w 3547"/>
              <a:gd name="T51" fmla="*/ 244 h 717"/>
              <a:gd name="T52" fmla="*/ 3402 w 3547"/>
              <a:gd name="T53" fmla="*/ 468 h 717"/>
              <a:gd name="T54" fmla="*/ 3303 w 3547"/>
              <a:gd name="T55" fmla="*/ 471 h 717"/>
              <a:gd name="T56" fmla="*/ 3324 w 3547"/>
              <a:gd name="T57" fmla="*/ 456 h 717"/>
              <a:gd name="T58" fmla="*/ 3187 w 3547"/>
              <a:gd name="T59" fmla="*/ 412 h 717"/>
              <a:gd name="T60" fmla="*/ 3046 w 3547"/>
              <a:gd name="T61" fmla="*/ 558 h 717"/>
              <a:gd name="T62" fmla="*/ 2809 w 3547"/>
              <a:gd name="T63" fmla="*/ 462 h 717"/>
              <a:gd name="T64" fmla="*/ 2972 w 3547"/>
              <a:gd name="T65" fmla="*/ 548 h 717"/>
              <a:gd name="T66" fmla="*/ 3184 w 3547"/>
              <a:gd name="T67" fmla="*/ 397 h 717"/>
              <a:gd name="T68" fmla="*/ 3230 w 3547"/>
              <a:gd name="T69" fmla="*/ 275 h 717"/>
              <a:gd name="T70" fmla="*/ 3261 w 3547"/>
              <a:gd name="T71" fmla="*/ 232 h 717"/>
              <a:gd name="T72" fmla="*/ 1306 w 3547"/>
              <a:gd name="T73" fmla="*/ 207 h 717"/>
              <a:gd name="T74" fmla="*/ 2244 w 3547"/>
              <a:gd name="T75" fmla="*/ 207 h 717"/>
              <a:gd name="T76" fmla="*/ 2052 w 3547"/>
              <a:gd name="T77" fmla="*/ 208 h 717"/>
              <a:gd name="T78" fmla="*/ 1920 w 3547"/>
              <a:gd name="T79" fmla="*/ 254 h 717"/>
              <a:gd name="T80" fmla="*/ 1881 w 3547"/>
              <a:gd name="T81" fmla="*/ 395 h 717"/>
              <a:gd name="T82" fmla="*/ 901 w 3547"/>
              <a:gd name="T83" fmla="*/ 207 h 717"/>
              <a:gd name="T84" fmla="*/ 510 w 3547"/>
              <a:gd name="T85" fmla="*/ 258 h 717"/>
              <a:gd name="T86" fmla="*/ 408 w 3547"/>
              <a:gd name="T87" fmla="*/ 458 h 717"/>
              <a:gd name="T88" fmla="*/ 2458 w 3547"/>
              <a:gd name="T89" fmla="*/ 286 h 717"/>
              <a:gd name="T90" fmla="*/ 2350 w 3547"/>
              <a:gd name="T91" fmla="*/ 261 h 717"/>
              <a:gd name="T92" fmla="*/ 2346 w 3547"/>
              <a:gd name="T93" fmla="*/ 317 h 717"/>
              <a:gd name="T94" fmla="*/ 2488 w 3547"/>
              <a:gd name="T95" fmla="*/ 388 h 717"/>
              <a:gd name="T96" fmla="*/ 2404 w 3547"/>
              <a:gd name="T97" fmla="*/ 513 h 717"/>
              <a:gd name="T98" fmla="*/ 2295 w 3547"/>
              <a:gd name="T99" fmla="*/ 433 h 717"/>
              <a:gd name="T100" fmla="*/ 2433 w 3547"/>
              <a:gd name="T101" fmla="*/ 429 h 717"/>
              <a:gd name="T102" fmla="*/ 2353 w 3547"/>
              <a:gd name="T103" fmla="*/ 382 h 717"/>
              <a:gd name="T104" fmla="*/ 2270 w 3547"/>
              <a:gd name="T105" fmla="*/ 278 h 717"/>
              <a:gd name="T106" fmla="*/ 1551 w 3547"/>
              <a:gd name="T107" fmla="*/ 208 h 717"/>
              <a:gd name="T108" fmla="*/ 1654 w 3547"/>
              <a:gd name="T109" fmla="*/ 417 h 717"/>
              <a:gd name="T110" fmla="*/ 1432 w 3547"/>
              <a:gd name="T111" fmla="*/ 484 h 717"/>
              <a:gd name="T112" fmla="*/ 1412 w 3547"/>
              <a:gd name="T113" fmla="*/ 251 h 717"/>
              <a:gd name="T114" fmla="*/ 0 w 3547"/>
              <a:gd name="T115" fmla="*/ 383 h 717"/>
              <a:gd name="T116" fmla="*/ 2700 w 3547"/>
              <a:gd name="T117" fmla="*/ 48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7" h="717">
                <a:moveTo>
                  <a:pt x="2561" y="335"/>
                </a:moveTo>
                <a:lnTo>
                  <a:pt x="2652" y="335"/>
                </a:lnTo>
                <a:lnTo>
                  <a:pt x="2652" y="383"/>
                </a:lnTo>
                <a:lnTo>
                  <a:pt x="2561" y="383"/>
                </a:lnTo>
                <a:lnTo>
                  <a:pt x="2561" y="335"/>
                </a:lnTo>
                <a:close/>
                <a:moveTo>
                  <a:pt x="785" y="335"/>
                </a:moveTo>
                <a:lnTo>
                  <a:pt x="875" y="335"/>
                </a:lnTo>
                <a:lnTo>
                  <a:pt x="875" y="383"/>
                </a:lnTo>
                <a:lnTo>
                  <a:pt x="785" y="383"/>
                </a:lnTo>
                <a:lnTo>
                  <a:pt x="785" y="335"/>
                </a:lnTo>
                <a:close/>
                <a:moveTo>
                  <a:pt x="539" y="335"/>
                </a:moveTo>
                <a:lnTo>
                  <a:pt x="630" y="335"/>
                </a:lnTo>
                <a:lnTo>
                  <a:pt x="630" y="383"/>
                </a:lnTo>
                <a:lnTo>
                  <a:pt x="539" y="383"/>
                </a:lnTo>
                <a:lnTo>
                  <a:pt x="539" y="335"/>
                </a:lnTo>
                <a:close/>
                <a:moveTo>
                  <a:pt x="293" y="335"/>
                </a:moveTo>
                <a:lnTo>
                  <a:pt x="384" y="335"/>
                </a:lnTo>
                <a:lnTo>
                  <a:pt x="384" y="383"/>
                </a:lnTo>
                <a:lnTo>
                  <a:pt x="293" y="383"/>
                </a:lnTo>
                <a:lnTo>
                  <a:pt x="293" y="335"/>
                </a:lnTo>
                <a:close/>
                <a:moveTo>
                  <a:pt x="48" y="335"/>
                </a:moveTo>
                <a:lnTo>
                  <a:pt x="138" y="335"/>
                </a:lnTo>
                <a:lnTo>
                  <a:pt x="138" y="383"/>
                </a:lnTo>
                <a:lnTo>
                  <a:pt x="48" y="383"/>
                </a:lnTo>
                <a:lnTo>
                  <a:pt x="48" y="335"/>
                </a:lnTo>
                <a:close/>
                <a:moveTo>
                  <a:pt x="3247" y="302"/>
                </a:moveTo>
                <a:lnTo>
                  <a:pt x="3244" y="305"/>
                </a:lnTo>
                <a:lnTo>
                  <a:pt x="3240" y="314"/>
                </a:lnTo>
                <a:lnTo>
                  <a:pt x="3234" y="325"/>
                </a:lnTo>
                <a:lnTo>
                  <a:pt x="3227" y="337"/>
                </a:lnTo>
                <a:lnTo>
                  <a:pt x="3219" y="351"/>
                </a:lnTo>
                <a:lnTo>
                  <a:pt x="3211" y="365"/>
                </a:lnTo>
                <a:lnTo>
                  <a:pt x="3205" y="379"/>
                </a:lnTo>
                <a:lnTo>
                  <a:pt x="3200" y="389"/>
                </a:lnTo>
                <a:lnTo>
                  <a:pt x="3195" y="397"/>
                </a:lnTo>
                <a:lnTo>
                  <a:pt x="3194" y="399"/>
                </a:lnTo>
                <a:lnTo>
                  <a:pt x="3297" y="399"/>
                </a:lnTo>
                <a:lnTo>
                  <a:pt x="3247" y="302"/>
                </a:lnTo>
                <a:close/>
                <a:moveTo>
                  <a:pt x="1764" y="258"/>
                </a:moveTo>
                <a:lnTo>
                  <a:pt x="1764" y="356"/>
                </a:lnTo>
                <a:lnTo>
                  <a:pt x="1838" y="356"/>
                </a:lnTo>
                <a:lnTo>
                  <a:pt x="1843" y="355"/>
                </a:lnTo>
                <a:lnTo>
                  <a:pt x="1848" y="355"/>
                </a:lnTo>
                <a:lnTo>
                  <a:pt x="1853" y="353"/>
                </a:lnTo>
                <a:lnTo>
                  <a:pt x="1858" y="350"/>
                </a:lnTo>
                <a:lnTo>
                  <a:pt x="1862" y="346"/>
                </a:lnTo>
                <a:lnTo>
                  <a:pt x="1866" y="343"/>
                </a:lnTo>
                <a:lnTo>
                  <a:pt x="1868" y="337"/>
                </a:lnTo>
                <a:lnTo>
                  <a:pt x="1872" y="332"/>
                </a:lnTo>
                <a:lnTo>
                  <a:pt x="1873" y="326"/>
                </a:lnTo>
                <a:lnTo>
                  <a:pt x="1876" y="317"/>
                </a:lnTo>
                <a:lnTo>
                  <a:pt x="1877" y="307"/>
                </a:lnTo>
                <a:lnTo>
                  <a:pt x="1876" y="301"/>
                </a:lnTo>
                <a:lnTo>
                  <a:pt x="1875" y="295"/>
                </a:lnTo>
                <a:lnTo>
                  <a:pt x="1873" y="288"/>
                </a:lnTo>
                <a:lnTo>
                  <a:pt x="1871" y="282"/>
                </a:lnTo>
                <a:lnTo>
                  <a:pt x="1867" y="277"/>
                </a:lnTo>
                <a:lnTo>
                  <a:pt x="1864" y="272"/>
                </a:lnTo>
                <a:lnTo>
                  <a:pt x="1858" y="267"/>
                </a:lnTo>
                <a:lnTo>
                  <a:pt x="1851" y="262"/>
                </a:lnTo>
                <a:lnTo>
                  <a:pt x="1843" y="259"/>
                </a:lnTo>
                <a:lnTo>
                  <a:pt x="1835" y="258"/>
                </a:lnTo>
                <a:lnTo>
                  <a:pt x="1764" y="258"/>
                </a:lnTo>
                <a:close/>
                <a:moveTo>
                  <a:pt x="1518" y="257"/>
                </a:moveTo>
                <a:lnTo>
                  <a:pt x="1498" y="259"/>
                </a:lnTo>
                <a:lnTo>
                  <a:pt x="1480" y="266"/>
                </a:lnTo>
                <a:lnTo>
                  <a:pt x="1465" y="276"/>
                </a:lnTo>
                <a:lnTo>
                  <a:pt x="1452" y="290"/>
                </a:lnTo>
                <a:lnTo>
                  <a:pt x="1442" y="305"/>
                </a:lnTo>
                <a:lnTo>
                  <a:pt x="1435" y="321"/>
                </a:lnTo>
                <a:lnTo>
                  <a:pt x="1431" y="340"/>
                </a:lnTo>
                <a:lnTo>
                  <a:pt x="1430" y="359"/>
                </a:lnTo>
                <a:lnTo>
                  <a:pt x="1431" y="378"/>
                </a:lnTo>
                <a:lnTo>
                  <a:pt x="1436" y="397"/>
                </a:lnTo>
                <a:lnTo>
                  <a:pt x="1442" y="413"/>
                </a:lnTo>
                <a:lnTo>
                  <a:pt x="1452" y="428"/>
                </a:lnTo>
                <a:lnTo>
                  <a:pt x="1465" y="442"/>
                </a:lnTo>
                <a:lnTo>
                  <a:pt x="1480" y="451"/>
                </a:lnTo>
                <a:lnTo>
                  <a:pt x="1498" y="458"/>
                </a:lnTo>
                <a:lnTo>
                  <a:pt x="1518" y="460"/>
                </a:lnTo>
                <a:lnTo>
                  <a:pt x="1538" y="457"/>
                </a:lnTo>
                <a:lnTo>
                  <a:pt x="1556" y="451"/>
                </a:lnTo>
                <a:lnTo>
                  <a:pt x="1571" y="441"/>
                </a:lnTo>
                <a:lnTo>
                  <a:pt x="1583" y="428"/>
                </a:lnTo>
                <a:lnTo>
                  <a:pt x="1594" y="413"/>
                </a:lnTo>
                <a:lnTo>
                  <a:pt x="1601" y="395"/>
                </a:lnTo>
                <a:lnTo>
                  <a:pt x="1605" y="377"/>
                </a:lnTo>
                <a:lnTo>
                  <a:pt x="1606" y="359"/>
                </a:lnTo>
                <a:lnTo>
                  <a:pt x="1605" y="339"/>
                </a:lnTo>
                <a:lnTo>
                  <a:pt x="1600" y="320"/>
                </a:lnTo>
                <a:lnTo>
                  <a:pt x="1592" y="303"/>
                </a:lnTo>
                <a:lnTo>
                  <a:pt x="1582" y="288"/>
                </a:lnTo>
                <a:lnTo>
                  <a:pt x="1570" y="276"/>
                </a:lnTo>
                <a:lnTo>
                  <a:pt x="1555" y="266"/>
                </a:lnTo>
                <a:lnTo>
                  <a:pt x="1537" y="259"/>
                </a:lnTo>
                <a:lnTo>
                  <a:pt x="1518" y="257"/>
                </a:lnTo>
                <a:close/>
                <a:moveTo>
                  <a:pt x="3079" y="251"/>
                </a:moveTo>
                <a:lnTo>
                  <a:pt x="3070" y="251"/>
                </a:lnTo>
                <a:lnTo>
                  <a:pt x="3060" y="253"/>
                </a:lnTo>
                <a:lnTo>
                  <a:pt x="3053" y="257"/>
                </a:lnTo>
                <a:lnTo>
                  <a:pt x="3046" y="264"/>
                </a:lnTo>
                <a:lnTo>
                  <a:pt x="3045" y="276"/>
                </a:lnTo>
                <a:lnTo>
                  <a:pt x="3045" y="375"/>
                </a:lnTo>
                <a:lnTo>
                  <a:pt x="3046" y="384"/>
                </a:lnTo>
                <a:lnTo>
                  <a:pt x="3050" y="389"/>
                </a:lnTo>
                <a:lnTo>
                  <a:pt x="3059" y="393"/>
                </a:lnTo>
                <a:lnTo>
                  <a:pt x="3073" y="394"/>
                </a:lnTo>
                <a:lnTo>
                  <a:pt x="3083" y="393"/>
                </a:lnTo>
                <a:lnTo>
                  <a:pt x="3093" y="389"/>
                </a:lnTo>
                <a:lnTo>
                  <a:pt x="3104" y="383"/>
                </a:lnTo>
                <a:lnTo>
                  <a:pt x="3116" y="373"/>
                </a:lnTo>
                <a:lnTo>
                  <a:pt x="3124" y="360"/>
                </a:lnTo>
                <a:lnTo>
                  <a:pt x="3130" y="344"/>
                </a:lnTo>
                <a:lnTo>
                  <a:pt x="3132" y="324"/>
                </a:lnTo>
                <a:lnTo>
                  <a:pt x="3131" y="303"/>
                </a:lnTo>
                <a:lnTo>
                  <a:pt x="3127" y="287"/>
                </a:lnTo>
                <a:lnTo>
                  <a:pt x="3121" y="276"/>
                </a:lnTo>
                <a:lnTo>
                  <a:pt x="3114" y="267"/>
                </a:lnTo>
                <a:lnTo>
                  <a:pt x="3107" y="261"/>
                </a:lnTo>
                <a:lnTo>
                  <a:pt x="3101" y="257"/>
                </a:lnTo>
                <a:lnTo>
                  <a:pt x="3094" y="254"/>
                </a:lnTo>
                <a:lnTo>
                  <a:pt x="3088" y="252"/>
                </a:lnTo>
                <a:lnTo>
                  <a:pt x="3079" y="251"/>
                </a:lnTo>
                <a:close/>
                <a:moveTo>
                  <a:pt x="2845" y="244"/>
                </a:moveTo>
                <a:lnTo>
                  <a:pt x="2946" y="244"/>
                </a:lnTo>
                <a:lnTo>
                  <a:pt x="2948" y="246"/>
                </a:lnTo>
                <a:lnTo>
                  <a:pt x="2949" y="246"/>
                </a:lnTo>
                <a:lnTo>
                  <a:pt x="2948" y="247"/>
                </a:lnTo>
                <a:lnTo>
                  <a:pt x="2946" y="247"/>
                </a:lnTo>
                <a:lnTo>
                  <a:pt x="2941" y="248"/>
                </a:lnTo>
                <a:lnTo>
                  <a:pt x="2935" y="249"/>
                </a:lnTo>
                <a:lnTo>
                  <a:pt x="2930" y="252"/>
                </a:lnTo>
                <a:lnTo>
                  <a:pt x="2924" y="257"/>
                </a:lnTo>
                <a:lnTo>
                  <a:pt x="2920" y="264"/>
                </a:lnTo>
                <a:lnTo>
                  <a:pt x="2919" y="276"/>
                </a:lnTo>
                <a:lnTo>
                  <a:pt x="2919" y="441"/>
                </a:lnTo>
                <a:lnTo>
                  <a:pt x="2920" y="452"/>
                </a:lnTo>
                <a:lnTo>
                  <a:pt x="2924" y="460"/>
                </a:lnTo>
                <a:lnTo>
                  <a:pt x="2930" y="465"/>
                </a:lnTo>
                <a:lnTo>
                  <a:pt x="2935" y="468"/>
                </a:lnTo>
                <a:lnTo>
                  <a:pt x="2941" y="470"/>
                </a:lnTo>
                <a:lnTo>
                  <a:pt x="2946" y="470"/>
                </a:lnTo>
                <a:lnTo>
                  <a:pt x="2948" y="471"/>
                </a:lnTo>
                <a:lnTo>
                  <a:pt x="2949" y="471"/>
                </a:lnTo>
                <a:lnTo>
                  <a:pt x="2948" y="472"/>
                </a:lnTo>
                <a:lnTo>
                  <a:pt x="2946" y="472"/>
                </a:lnTo>
                <a:lnTo>
                  <a:pt x="2845" y="472"/>
                </a:lnTo>
                <a:lnTo>
                  <a:pt x="2842" y="472"/>
                </a:lnTo>
                <a:lnTo>
                  <a:pt x="2842" y="471"/>
                </a:lnTo>
                <a:lnTo>
                  <a:pt x="2843" y="471"/>
                </a:lnTo>
                <a:lnTo>
                  <a:pt x="2846" y="470"/>
                </a:lnTo>
                <a:lnTo>
                  <a:pt x="2850" y="470"/>
                </a:lnTo>
                <a:lnTo>
                  <a:pt x="2855" y="468"/>
                </a:lnTo>
                <a:lnTo>
                  <a:pt x="2861" y="465"/>
                </a:lnTo>
                <a:lnTo>
                  <a:pt x="2866" y="460"/>
                </a:lnTo>
                <a:lnTo>
                  <a:pt x="2870" y="452"/>
                </a:lnTo>
                <a:lnTo>
                  <a:pt x="2871" y="441"/>
                </a:lnTo>
                <a:lnTo>
                  <a:pt x="2871" y="276"/>
                </a:lnTo>
                <a:lnTo>
                  <a:pt x="2870" y="264"/>
                </a:lnTo>
                <a:lnTo>
                  <a:pt x="2866" y="257"/>
                </a:lnTo>
                <a:lnTo>
                  <a:pt x="2861" y="252"/>
                </a:lnTo>
                <a:lnTo>
                  <a:pt x="2855" y="249"/>
                </a:lnTo>
                <a:lnTo>
                  <a:pt x="2850" y="248"/>
                </a:lnTo>
                <a:lnTo>
                  <a:pt x="2846" y="247"/>
                </a:lnTo>
                <a:lnTo>
                  <a:pt x="2843" y="247"/>
                </a:lnTo>
                <a:lnTo>
                  <a:pt x="2842" y="246"/>
                </a:lnTo>
                <a:lnTo>
                  <a:pt x="2842" y="246"/>
                </a:lnTo>
                <a:lnTo>
                  <a:pt x="2845" y="244"/>
                </a:lnTo>
                <a:close/>
                <a:moveTo>
                  <a:pt x="3084" y="244"/>
                </a:moveTo>
                <a:lnTo>
                  <a:pt x="3108" y="246"/>
                </a:lnTo>
                <a:lnTo>
                  <a:pt x="3130" y="249"/>
                </a:lnTo>
                <a:lnTo>
                  <a:pt x="3147" y="257"/>
                </a:lnTo>
                <a:lnTo>
                  <a:pt x="3162" y="268"/>
                </a:lnTo>
                <a:lnTo>
                  <a:pt x="3174" y="282"/>
                </a:lnTo>
                <a:lnTo>
                  <a:pt x="3181" y="300"/>
                </a:lnTo>
                <a:lnTo>
                  <a:pt x="3182" y="322"/>
                </a:lnTo>
                <a:lnTo>
                  <a:pt x="3181" y="343"/>
                </a:lnTo>
                <a:lnTo>
                  <a:pt x="3174" y="360"/>
                </a:lnTo>
                <a:lnTo>
                  <a:pt x="3164" y="375"/>
                </a:lnTo>
                <a:lnTo>
                  <a:pt x="3151" y="388"/>
                </a:lnTo>
                <a:lnTo>
                  <a:pt x="3137" y="397"/>
                </a:lnTo>
                <a:lnTo>
                  <a:pt x="3122" y="403"/>
                </a:lnTo>
                <a:lnTo>
                  <a:pt x="3106" y="408"/>
                </a:lnTo>
                <a:lnTo>
                  <a:pt x="3092" y="409"/>
                </a:lnTo>
                <a:lnTo>
                  <a:pt x="3075" y="407"/>
                </a:lnTo>
                <a:lnTo>
                  <a:pt x="3063" y="403"/>
                </a:lnTo>
                <a:lnTo>
                  <a:pt x="3054" y="399"/>
                </a:lnTo>
                <a:lnTo>
                  <a:pt x="3050" y="397"/>
                </a:lnTo>
                <a:lnTo>
                  <a:pt x="3048" y="395"/>
                </a:lnTo>
                <a:lnTo>
                  <a:pt x="3046" y="395"/>
                </a:lnTo>
                <a:lnTo>
                  <a:pt x="3045" y="395"/>
                </a:lnTo>
                <a:lnTo>
                  <a:pt x="3045" y="397"/>
                </a:lnTo>
                <a:lnTo>
                  <a:pt x="3045" y="399"/>
                </a:lnTo>
                <a:lnTo>
                  <a:pt x="3045" y="402"/>
                </a:lnTo>
                <a:lnTo>
                  <a:pt x="3045" y="404"/>
                </a:lnTo>
                <a:lnTo>
                  <a:pt x="3045" y="441"/>
                </a:lnTo>
                <a:lnTo>
                  <a:pt x="3046" y="452"/>
                </a:lnTo>
                <a:lnTo>
                  <a:pt x="3050" y="460"/>
                </a:lnTo>
                <a:lnTo>
                  <a:pt x="3055" y="465"/>
                </a:lnTo>
                <a:lnTo>
                  <a:pt x="3061" y="468"/>
                </a:lnTo>
                <a:lnTo>
                  <a:pt x="3067" y="470"/>
                </a:lnTo>
                <a:lnTo>
                  <a:pt x="3070" y="470"/>
                </a:lnTo>
                <a:lnTo>
                  <a:pt x="3073" y="471"/>
                </a:lnTo>
                <a:lnTo>
                  <a:pt x="3074" y="471"/>
                </a:lnTo>
                <a:lnTo>
                  <a:pt x="3074" y="472"/>
                </a:lnTo>
                <a:lnTo>
                  <a:pt x="3072" y="472"/>
                </a:lnTo>
                <a:lnTo>
                  <a:pt x="2971" y="472"/>
                </a:lnTo>
                <a:lnTo>
                  <a:pt x="2968" y="472"/>
                </a:lnTo>
                <a:lnTo>
                  <a:pt x="2967" y="471"/>
                </a:lnTo>
                <a:lnTo>
                  <a:pt x="2968" y="471"/>
                </a:lnTo>
                <a:lnTo>
                  <a:pt x="2971" y="470"/>
                </a:lnTo>
                <a:lnTo>
                  <a:pt x="2976" y="470"/>
                </a:lnTo>
                <a:lnTo>
                  <a:pt x="2981" y="468"/>
                </a:lnTo>
                <a:lnTo>
                  <a:pt x="2987" y="465"/>
                </a:lnTo>
                <a:lnTo>
                  <a:pt x="2992" y="460"/>
                </a:lnTo>
                <a:lnTo>
                  <a:pt x="2996" y="452"/>
                </a:lnTo>
                <a:lnTo>
                  <a:pt x="2997" y="441"/>
                </a:lnTo>
                <a:lnTo>
                  <a:pt x="2997" y="276"/>
                </a:lnTo>
                <a:lnTo>
                  <a:pt x="2996" y="264"/>
                </a:lnTo>
                <a:lnTo>
                  <a:pt x="2992" y="257"/>
                </a:lnTo>
                <a:lnTo>
                  <a:pt x="2987" y="252"/>
                </a:lnTo>
                <a:lnTo>
                  <a:pt x="2981" y="249"/>
                </a:lnTo>
                <a:lnTo>
                  <a:pt x="2976" y="248"/>
                </a:lnTo>
                <a:lnTo>
                  <a:pt x="2971" y="247"/>
                </a:lnTo>
                <a:lnTo>
                  <a:pt x="2968" y="247"/>
                </a:lnTo>
                <a:lnTo>
                  <a:pt x="2967" y="246"/>
                </a:lnTo>
                <a:lnTo>
                  <a:pt x="2968" y="246"/>
                </a:lnTo>
                <a:lnTo>
                  <a:pt x="2971" y="244"/>
                </a:lnTo>
                <a:lnTo>
                  <a:pt x="3084" y="244"/>
                </a:lnTo>
                <a:close/>
                <a:moveTo>
                  <a:pt x="3262" y="230"/>
                </a:moveTo>
                <a:lnTo>
                  <a:pt x="3263" y="230"/>
                </a:lnTo>
                <a:lnTo>
                  <a:pt x="3264" y="232"/>
                </a:lnTo>
                <a:lnTo>
                  <a:pt x="3266" y="235"/>
                </a:lnTo>
                <a:lnTo>
                  <a:pt x="3271" y="244"/>
                </a:lnTo>
                <a:lnTo>
                  <a:pt x="3276" y="253"/>
                </a:lnTo>
                <a:lnTo>
                  <a:pt x="3281" y="264"/>
                </a:lnTo>
                <a:lnTo>
                  <a:pt x="3286" y="273"/>
                </a:lnTo>
                <a:lnTo>
                  <a:pt x="3290" y="280"/>
                </a:lnTo>
                <a:lnTo>
                  <a:pt x="3291" y="282"/>
                </a:lnTo>
                <a:lnTo>
                  <a:pt x="3376" y="442"/>
                </a:lnTo>
                <a:lnTo>
                  <a:pt x="3385" y="456"/>
                </a:lnTo>
                <a:lnTo>
                  <a:pt x="3394" y="463"/>
                </a:lnTo>
                <a:lnTo>
                  <a:pt x="3402" y="468"/>
                </a:lnTo>
                <a:lnTo>
                  <a:pt x="3409" y="470"/>
                </a:lnTo>
                <a:lnTo>
                  <a:pt x="3412" y="471"/>
                </a:lnTo>
                <a:lnTo>
                  <a:pt x="3413" y="471"/>
                </a:lnTo>
                <a:lnTo>
                  <a:pt x="3412" y="472"/>
                </a:lnTo>
                <a:lnTo>
                  <a:pt x="3409" y="472"/>
                </a:lnTo>
                <a:lnTo>
                  <a:pt x="3305" y="472"/>
                </a:lnTo>
                <a:lnTo>
                  <a:pt x="3302" y="472"/>
                </a:lnTo>
                <a:lnTo>
                  <a:pt x="3302" y="471"/>
                </a:lnTo>
                <a:lnTo>
                  <a:pt x="3303" y="471"/>
                </a:lnTo>
                <a:lnTo>
                  <a:pt x="3306" y="470"/>
                </a:lnTo>
                <a:lnTo>
                  <a:pt x="3308" y="470"/>
                </a:lnTo>
                <a:lnTo>
                  <a:pt x="3312" y="468"/>
                </a:lnTo>
                <a:lnTo>
                  <a:pt x="3316" y="468"/>
                </a:lnTo>
                <a:lnTo>
                  <a:pt x="3319" y="467"/>
                </a:lnTo>
                <a:lnTo>
                  <a:pt x="3321" y="465"/>
                </a:lnTo>
                <a:lnTo>
                  <a:pt x="3324" y="462"/>
                </a:lnTo>
                <a:lnTo>
                  <a:pt x="3324" y="458"/>
                </a:lnTo>
                <a:lnTo>
                  <a:pt x="3324" y="456"/>
                </a:lnTo>
                <a:lnTo>
                  <a:pt x="3324" y="452"/>
                </a:lnTo>
                <a:lnTo>
                  <a:pt x="3322" y="448"/>
                </a:lnTo>
                <a:lnTo>
                  <a:pt x="3321" y="446"/>
                </a:lnTo>
                <a:lnTo>
                  <a:pt x="3320" y="443"/>
                </a:lnTo>
                <a:lnTo>
                  <a:pt x="3319" y="441"/>
                </a:lnTo>
                <a:lnTo>
                  <a:pt x="3319" y="441"/>
                </a:lnTo>
                <a:lnTo>
                  <a:pt x="3302" y="409"/>
                </a:lnTo>
                <a:lnTo>
                  <a:pt x="3189" y="409"/>
                </a:lnTo>
                <a:lnTo>
                  <a:pt x="3187" y="412"/>
                </a:lnTo>
                <a:lnTo>
                  <a:pt x="3184" y="419"/>
                </a:lnTo>
                <a:lnTo>
                  <a:pt x="3177" y="431"/>
                </a:lnTo>
                <a:lnTo>
                  <a:pt x="3170" y="445"/>
                </a:lnTo>
                <a:lnTo>
                  <a:pt x="3160" y="460"/>
                </a:lnTo>
                <a:lnTo>
                  <a:pt x="3150" y="475"/>
                </a:lnTo>
                <a:lnTo>
                  <a:pt x="3138" y="490"/>
                </a:lnTo>
                <a:lnTo>
                  <a:pt x="3109" y="519"/>
                </a:lnTo>
                <a:lnTo>
                  <a:pt x="3078" y="541"/>
                </a:lnTo>
                <a:lnTo>
                  <a:pt x="3046" y="558"/>
                </a:lnTo>
                <a:lnTo>
                  <a:pt x="3014" y="567"/>
                </a:lnTo>
                <a:lnTo>
                  <a:pt x="2980" y="570"/>
                </a:lnTo>
                <a:lnTo>
                  <a:pt x="2947" y="567"/>
                </a:lnTo>
                <a:lnTo>
                  <a:pt x="2915" y="558"/>
                </a:lnTo>
                <a:lnTo>
                  <a:pt x="2885" y="543"/>
                </a:lnTo>
                <a:lnTo>
                  <a:pt x="2857" y="523"/>
                </a:lnTo>
                <a:lnTo>
                  <a:pt x="2832" y="496"/>
                </a:lnTo>
                <a:lnTo>
                  <a:pt x="2811" y="465"/>
                </a:lnTo>
                <a:lnTo>
                  <a:pt x="2809" y="462"/>
                </a:lnTo>
                <a:lnTo>
                  <a:pt x="2809" y="461"/>
                </a:lnTo>
                <a:lnTo>
                  <a:pt x="2809" y="461"/>
                </a:lnTo>
                <a:lnTo>
                  <a:pt x="2811" y="462"/>
                </a:lnTo>
                <a:lnTo>
                  <a:pt x="2812" y="463"/>
                </a:lnTo>
                <a:lnTo>
                  <a:pt x="2841" y="491"/>
                </a:lnTo>
                <a:lnTo>
                  <a:pt x="2872" y="514"/>
                </a:lnTo>
                <a:lnTo>
                  <a:pt x="2905" y="531"/>
                </a:lnTo>
                <a:lnTo>
                  <a:pt x="2938" y="543"/>
                </a:lnTo>
                <a:lnTo>
                  <a:pt x="2972" y="548"/>
                </a:lnTo>
                <a:lnTo>
                  <a:pt x="3006" y="548"/>
                </a:lnTo>
                <a:lnTo>
                  <a:pt x="3039" y="541"/>
                </a:lnTo>
                <a:lnTo>
                  <a:pt x="3072" y="528"/>
                </a:lnTo>
                <a:lnTo>
                  <a:pt x="3102" y="509"/>
                </a:lnTo>
                <a:lnTo>
                  <a:pt x="3130" y="482"/>
                </a:lnTo>
                <a:lnTo>
                  <a:pt x="3148" y="458"/>
                </a:lnTo>
                <a:lnTo>
                  <a:pt x="3162" y="436"/>
                </a:lnTo>
                <a:lnTo>
                  <a:pt x="3175" y="414"/>
                </a:lnTo>
                <a:lnTo>
                  <a:pt x="3184" y="397"/>
                </a:lnTo>
                <a:lnTo>
                  <a:pt x="3196" y="374"/>
                </a:lnTo>
                <a:lnTo>
                  <a:pt x="3208" y="353"/>
                </a:lnTo>
                <a:lnTo>
                  <a:pt x="3219" y="332"/>
                </a:lnTo>
                <a:lnTo>
                  <a:pt x="3228" y="316"/>
                </a:lnTo>
                <a:lnTo>
                  <a:pt x="3234" y="302"/>
                </a:lnTo>
                <a:lnTo>
                  <a:pt x="3239" y="295"/>
                </a:lnTo>
                <a:lnTo>
                  <a:pt x="3240" y="291"/>
                </a:lnTo>
                <a:lnTo>
                  <a:pt x="3235" y="282"/>
                </a:lnTo>
                <a:lnTo>
                  <a:pt x="3230" y="275"/>
                </a:lnTo>
                <a:lnTo>
                  <a:pt x="3224" y="268"/>
                </a:lnTo>
                <a:lnTo>
                  <a:pt x="3216" y="264"/>
                </a:lnTo>
                <a:lnTo>
                  <a:pt x="3214" y="264"/>
                </a:lnTo>
                <a:lnTo>
                  <a:pt x="3214" y="263"/>
                </a:lnTo>
                <a:lnTo>
                  <a:pt x="3214" y="263"/>
                </a:lnTo>
                <a:lnTo>
                  <a:pt x="3215" y="262"/>
                </a:lnTo>
                <a:lnTo>
                  <a:pt x="3233" y="256"/>
                </a:lnTo>
                <a:lnTo>
                  <a:pt x="3248" y="246"/>
                </a:lnTo>
                <a:lnTo>
                  <a:pt x="3261" y="232"/>
                </a:lnTo>
                <a:lnTo>
                  <a:pt x="3262" y="230"/>
                </a:lnTo>
                <a:lnTo>
                  <a:pt x="3262" y="230"/>
                </a:lnTo>
                <a:close/>
                <a:moveTo>
                  <a:pt x="925" y="207"/>
                </a:moveTo>
                <a:lnTo>
                  <a:pt x="982" y="207"/>
                </a:lnTo>
                <a:lnTo>
                  <a:pt x="1045" y="432"/>
                </a:lnTo>
                <a:lnTo>
                  <a:pt x="1111" y="207"/>
                </a:lnTo>
                <a:lnTo>
                  <a:pt x="1178" y="207"/>
                </a:lnTo>
                <a:lnTo>
                  <a:pt x="1243" y="432"/>
                </a:lnTo>
                <a:lnTo>
                  <a:pt x="1306" y="207"/>
                </a:lnTo>
                <a:lnTo>
                  <a:pt x="1366" y="207"/>
                </a:lnTo>
                <a:lnTo>
                  <a:pt x="1284" y="510"/>
                </a:lnTo>
                <a:lnTo>
                  <a:pt x="1213" y="510"/>
                </a:lnTo>
                <a:lnTo>
                  <a:pt x="1145" y="298"/>
                </a:lnTo>
                <a:lnTo>
                  <a:pt x="1076" y="510"/>
                </a:lnTo>
                <a:lnTo>
                  <a:pt x="1006" y="510"/>
                </a:lnTo>
                <a:lnTo>
                  <a:pt x="925" y="207"/>
                </a:lnTo>
                <a:close/>
                <a:moveTo>
                  <a:pt x="2179" y="207"/>
                </a:moveTo>
                <a:lnTo>
                  <a:pt x="2244" y="207"/>
                </a:lnTo>
                <a:lnTo>
                  <a:pt x="2128" y="341"/>
                </a:lnTo>
                <a:lnTo>
                  <a:pt x="2251" y="510"/>
                </a:lnTo>
                <a:lnTo>
                  <a:pt x="2185" y="510"/>
                </a:lnTo>
                <a:lnTo>
                  <a:pt x="2090" y="379"/>
                </a:lnTo>
                <a:lnTo>
                  <a:pt x="2052" y="419"/>
                </a:lnTo>
                <a:lnTo>
                  <a:pt x="2052" y="510"/>
                </a:lnTo>
                <a:lnTo>
                  <a:pt x="1993" y="510"/>
                </a:lnTo>
                <a:lnTo>
                  <a:pt x="1993" y="208"/>
                </a:lnTo>
                <a:lnTo>
                  <a:pt x="2052" y="208"/>
                </a:lnTo>
                <a:lnTo>
                  <a:pt x="2052" y="351"/>
                </a:lnTo>
                <a:lnTo>
                  <a:pt x="2179" y="207"/>
                </a:lnTo>
                <a:close/>
                <a:moveTo>
                  <a:pt x="1706" y="207"/>
                </a:moveTo>
                <a:lnTo>
                  <a:pt x="1839" y="207"/>
                </a:lnTo>
                <a:lnTo>
                  <a:pt x="1859" y="209"/>
                </a:lnTo>
                <a:lnTo>
                  <a:pt x="1878" y="215"/>
                </a:lnTo>
                <a:lnTo>
                  <a:pt x="1895" y="225"/>
                </a:lnTo>
                <a:lnTo>
                  <a:pt x="1909" y="239"/>
                </a:lnTo>
                <a:lnTo>
                  <a:pt x="1920" y="254"/>
                </a:lnTo>
                <a:lnTo>
                  <a:pt x="1929" y="271"/>
                </a:lnTo>
                <a:lnTo>
                  <a:pt x="1934" y="290"/>
                </a:lnTo>
                <a:lnTo>
                  <a:pt x="1936" y="307"/>
                </a:lnTo>
                <a:lnTo>
                  <a:pt x="1934" y="326"/>
                </a:lnTo>
                <a:lnTo>
                  <a:pt x="1930" y="345"/>
                </a:lnTo>
                <a:lnTo>
                  <a:pt x="1921" y="361"/>
                </a:lnTo>
                <a:lnTo>
                  <a:pt x="1910" y="375"/>
                </a:lnTo>
                <a:lnTo>
                  <a:pt x="1897" y="388"/>
                </a:lnTo>
                <a:lnTo>
                  <a:pt x="1881" y="395"/>
                </a:lnTo>
                <a:lnTo>
                  <a:pt x="1950" y="510"/>
                </a:lnTo>
                <a:lnTo>
                  <a:pt x="1885" y="510"/>
                </a:lnTo>
                <a:lnTo>
                  <a:pt x="1823" y="408"/>
                </a:lnTo>
                <a:lnTo>
                  <a:pt x="1764" y="408"/>
                </a:lnTo>
                <a:lnTo>
                  <a:pt x="1764" y="510"/>
                </a:lnTo>
                <a:lnTo>
                  <a:pt x="1706" y="510"/>
                </a:lnTo>
                <a:lnTo>
                  <a:pt x="1706" y="207"/>
                </a:lnTo>
                <a:close/>
                <a:moveTo>
                  <a:pt x="696" y="207"/>
                </a:moveTo>
                <a:lnTo>
                  <a:pt x="901" y="207"/>
                </a:lnTo>
                <a:lnTo>
                  <a:pt x="901" y="258"/>
                </a:lnTo>
                <a:lnTo>
                  <a:pt x="756" y="258"/>
                </a:lnTo>
                <a:lnTo>
                  <a:pt x="756" y="510"/>
                </a:lnTo>
                <a:lnTo>
                  <a:pt x="696" y="510"/>
                </a:lnTo>
                <a:lnTo>
                  <a:pt x="696" y="207"/>
                </a:lnTo>
                <a:close/>
                <a:moveTo>
                  <a:pt x="451" y="207"/>
                </a:moveTo>
                <a:lnTo>
                  <a:pt x="654" y="207"/>
                </a:lnTo>
                <a:lnTo>
                  <a:pt x="654" y="258"/>
                </a:lnTo>
                <a:lnTo>
                  <a:pt x="510" y="258"/>
                </a:lnTo>
                <a:lnTo>
                  <a:pt x="510" y="510"/>
                </a:lnTo>
                <a:lnTo>
                  <a:pt x="451" y="510"/>
                </a:lnTo>
                <a:lnTo>
                  <a:pt x="451" y="207"/>
                </a:lnTo>
                <a:close/>
                <a:moveTo>
                  <a:pt x="205" y="207"/>
                </a:moveTo>
                <a:lnTo>
                  <a:pt x="408" y="207"/>
                </a:lnTo>
                <a:lnTo>
                  <a:pt x="408" y="258"/>
                </a:lnTo>
                <a:lnTo>
                  <a:pt x="263" y="258"/>
                </a:lnTo>
                <a:lnTo>
                  <a:pt x="263" y="458"/>
                </a:lnTo>
                <a:lnTo>
                  <a:pt x="408" y="458"/>
                </a:lnTo>
                <a:lnTo>
                  <a:pt x="408" y="510"/>
                </a:lnTo>
                <a:lnTo>
                  <a:pt x="205" y="510"/>
                </a:lnTo>
                <a:lnTo>
                  <a:pt x="205" y="207"/>
                </a:lnTo>
                <a:close/>
                <a:moveTo>
                  <a:pt x="2379" y="205"/>
                </a:moveTo>
                <a:lnTo>
                  <a:pt x="2409" y="208"/>
                </a:lnTo>
                <a:lnTo>
                  <a:pt x="2438" y="214"/>
                </a:lnTo>
                <a:lnTo>
                  <a:pt x="2463" y="225"/>
                </a:lnTo>
                <a:lnTo>
                  <a:pt x="2484" y="238"/>
                </a:lnTo>
                <a:lnTo>
                  <a:pt x="2458" y="286"/>
                </a:lnTo>
                <a:lnTo>
                  <a:pt x="2455" y="285"/>
                </a:lnTo>
                <a:lnTo>
                  <a:pt x="2452" y="281"/>
                </a:lnTo>
                <a:lnTo>
                  <a:pt x="2448" y="278"/>
                </a:lnTo>
                <a:lnTo>
                  <a:pt x="2439" y="273"/>
                </a:lnTo>
                <a:lnTo>
                  <a:pt x="2428" y="268"/>
                </a:lnTo>
                <a:lnTo>
                  <a:pt x="2404" y="259"/>
                </a:lnTo>
                <a:lnTo>
                  <a:pt x="2376" y="257"/>
                </a:lnTo>
                <a:lnTo>
                  <a:pt x="2362" y="257"/>
                </a:lnTo>
                <a:lnTo>
                  <a:pt x="2350" y="261"/>
                </a:lnTo>
                <a:lnTo>
                  <a:pt x="2341" y="266"/>
                </a:lnTo>
                <a:lnTo>
                  <a:pt x="2332" y="276"/>
                </a:lnTo>
                <a:lnTo>
                  <a:pt x="2328" y="291"/>
                </a:lnTo>
                <a:lnTo>
                  <a:pt x="2329" y="296"/>
                </a:lnTo>
                <a:lnTo>
                  <a:pt x="2331" y="302"/>
                </a:lnTo>
                <a:lnTo>
                  <a:pt x="2333" y="306"/>
                </a:lnTo>
                <a:lnTo>
                  <a:pt x="2336" y="310"/>
                </a:lnTo>
                <a:lnTo>
                  <a:pt x="2341" y="314"/>
                </a:lnTo>
                <a:lnTo>
                  <a:pt x="2346" y="317"/>
                </a:lnTo>
                <a:lnTo>
                  <a:pt x="2356" y="321"/>
                </a:lnTo>
                <a:lnTo>
                  <a:pt x="2367" y="325"/>
                </a:lnTo>
                <a:lnTo>
                  <a:pt x="2397" y="334"/>
                </a:lnTo>
                <a:lnTo>
                  <a:pt x="2419" y="340"/>
                </a:lnTo>
                <a:lnTo>
                  <a:pt x="2438" y="346"/>
                </a:lnTo>
                <a:lnTo>
                  <a:pt x="2454" y="354"/>
                </a:lnTo>
                <a:lnTo>
                  <a:pt x="2469" y="364"/>
                </a:lnTo>
                <a:lnTo>
                  <a:pt x="2479" y="375"/>
                </a:lnTo>
                <a:lnTo>
                  <a:pt x="2488" y="388"/>
                </a:lnTo>
                <a:lnTo>
                  <a:pt x="2493" y="404"/>
                </a:lnTo>
                <a:lnTo>
                  <a:pt x="2494" y="423"/>
                </a:lnTo>
                <a:lnTo>
                  <a:pt x="2493" y="446"/>
                </a:lnTo>
                <a:lnTo>
                  <a:pt x="2486" y="465"/>
                </a:lnTo>
                <a:lnTo>
                  <a:pt x="2474" y="481"/>
                </a:lnTo>
                <a:lnTo>
                  <a:pt x="2460" y="492"/>
                </a:lnTo>
                <a:lnTo>
                  <a:pt x="2444" y="502"/>
                </a:lnTo>
                <a:lnTo>
                  <a:pt x="2425" y="509"/>
                </a:lnTo>
                <a:lnTo>
                  <a:pt x="2404" y="513"/>
                </a:lnTo>
                <a:lnTo>
                  <a:pt x="2382" y="514"/>
                </a:lnTo>
                <a:lnTo>
                  <a:pt x="2348" y="511"/>
                </a:lnTo>
                <a:lnTo>
                  <a:pt x="2316" y="502"/>
                </a:lnTo>
                <a:lnTo>
                  <a:pt x="2284" y="491"/>
                </a:lnTo>
                <a:lnTo>
                  <a:pt x="2255" y="473"/>
                </a:lnTo>
                <a:lnTo>
                  <a:pt x="2282" y="423"/>
                </a:lnTo>
                <a:lnTo>
                  <a:pt x="2284" y="426"/>
                </a:lnTo>
                <a:lnTo>
                  <a:pt x="2289" y="429"/>
                </a:lnTo>
                <a:lnTo>
                  <a:pt x="2295" y="433"/>
                </a:lnTo>
                <a:lnTo>
                  <a:pt x="2319" y="446"/>
                </a:lnTo>
                <a:lnTo>
                  <a:pt x="2333" y="451"/>
                </a:lnTo>
                <a:lnTo>
                  <a:pt x="2350" y="456"/>
                </a:lnTo>
                <a:lnTo>
                  <a:pt x="2366" y="460"/>
                </a:lnTo>
                <a:lnTo>
                  <a:pt x="2384" y="461"/>
                </a:lnTo>
                <a:lnTo>
                  <a:pt x="2405" y="458"/>
                </a:lnTo>
                <a:lnTo>
                  <a:pt x="2420" y="452"/>
                </a:lnTo>
                <a:lnTo>
                  <a:pt x="2429" y="443"/>
                </a:lnTo>
                <a:lnTo>
                  <a:pt x="2433" y="429"/>
                </a:lnTo>
                <a:lnTo>
                  <a:pt x="2431" y="423"/>
                </a:lnTo>
                <a:lnTo>
                  <a:pt x="2430" y="417"/>
                </a:lnTo>
                <a:lnTo>
                  <a:pt x="2426" y="413"/>
                </a:lnTo>
                <a:lnTo>
                  <a:pt x="2423" y="408"/>
                </a:lnTo>
                <a:lnTo>
                  <a:pt x="2418" y="404"/>
                </a:lnTo>
                <a:lnTo>
                  <a:pt x="2411" y="400"/>
                </a:lnTo>
                <a:lnTo>
                  <a:pt x="2400" y="395"/>
                </a:lnTo>
                <a:lnTo>
                  <a:pt x="2386" y="392"/>
                </a:lnTo>
                <a:lnTo>
                  <a:pt x="2353" y="382"/>
                </a:lnTo>
                <a:lnTo>
                  <a:pt x="2333" y="375"/>
                </a:lnTo>
                <a:lnTo>
                  <a:pt x="2316" y="369"/>
                </a:lnTo>
                <a:lnTo>
                  <a:pt x="2302" y="361"/>
                </a:lnTo>
                <a:lnTo>
                  <a:pt x="2289" y="353"/>
                </a:lnTo>
                <a:lnTo>
                  <a:pt x="2280" y="341"/>
                </a:lnTo>
                <a:lnTo>
                  <a:pt x="2273" y="330"/>
                </a:lnTo>
                <a:lnTo>
                  <a:pt x="2269" y="316"/>
                </a:lnTo>
                <a:lnTo>
                  <a:pt x="2268" y="300"/>
                </a:lnTo>
                <a:lnTo>
                  <a:pt x="2270" y="278"/>
                </a:lnTo>
                <a:lnTo>
                  <a:pt x="2276" y="259"/>
                </a:lnTo>
                <a:lnTo>
                  <a:pt x="2287" y="243"/>
                </a:lnTo>
                <a:lnTo>
                  <a:pt x="2300" y="229"/>
                </a:lnTo>
                <a:lnTo>
                  <a:pt x="2317" y="219"/>
                </a:lnTo>
                <a:lnTo>
                  <a:pt x="2336" y="212"/>
                </a:lnTo>
                <a:lnTo>
                  <a:pt x="2356" y="207"/>
                </a:lnTo>
                <a:lnTo>
                  <a:pt x="2379" y="205"/>
                </a:lnTo>
                <a:close/>
                <a:moveTo>
                  <a:pt x="1519" y="205"/>
                </a:moveTo>
                <a:lnTo>
                  <a:pt x="1551" y="208"/>
                </a:lnTo>
                <a:lnTo>
                  <a:pt x="1578" y="218"/>
                </a:lnTo>
                <a:lnTo>
                  <a:pt x="1604" y="234"/>
                </a:lnTo>
                <a:lnTo>
                  <a:pt x="1625" y="253"/>
                </a:lnTo>
                <a:lnTo>
                  <a:pt x="1643" y="277"/>
                </a:lnTo>
                <a:lnTo>
                  <a:pt x="1655" y="302"/>
                </a:lnTo>
                <a:lnTo>
                  <a:pt x="1663" y="331"/>
                </a:lnTo>
                <a:lnTo>
                  <a:pt x="1665" y="359"/>
                </a:lnTo>
                <a:lnTo>
                  <a:pt x="1663" y="389"/>
                </a:lnTo>
                <a:lnTo>
                  <a:pt x="1654" y="417"/>
                </a:lnTo>
                <a:lnTo>
                  <a:pt x="1641" y="443"/>
                </a:lnTo>
                <a:lnTo>
                  <a:pt x="1624" y="466"/>
                </a:lnTo>
                <a:lnTo>
                  <a:pt x="1602" y="485"/>
                </a:lnTo>
                <a:lnTo>
                  <a:pt x="1577" y="500"/>
                </a:lnTo>
                <a:lnTo>
                  <a:pt x="1548" y="509"/>
                </a:lnTo>
                <a:lnTo>
                  <a:pt x="1518" y="513"/>
                </a:lnTo>
                <a:lnTo>
                  <a:pt x="1485" y="509"/>
                </a:lnTo>
                <a:lnTo>
                  <a:pt x="1457" y="499"/>
                </a:lnTo>
                <a:lnTo>
                  <a:pt x="1432" y="484"/>
                </a:lnTo>
                <a:lnTo>
                  <a:pt x="1411" y="465"/>
                </a:lnTo>
                <a:lnTo>
                  <a:pt x="1393" y="441"/>
                </a:lnTo>
                <a:lnTo>
                  <a:pt x="1381" y="416"/>
                </a:lnTo>
                <a:lnTo>
                  <a:pt x="1373" y="387"/>
                </a:lnTo>
                <a:lnTo>
                  <a:pt x="1369" y="359"/>
                </a:lnTo>
                <a:lnTo>
                  <a:pt x="1373" y="329"/>
                </a:lnTo>
                <a:lnTo>
                  <a:pt x="1381" y="300"/>
                </a:lnTo>
                <a:lnTo>
                  <a:pt x="1394" y="275"/>
                </a:lnTo>
                <a:lnTo>
                  <a:pt x="1412" y="251"/>
                </a:lnTo>
                <a:lnTo>
                  <a:pt x="1434" y="232"/>
                </a:lnTo>
                <a:lnTo>
                  <a:pt x="1460" y="218"/>
                </a:lnTo>
                <a:lnTo>
                  <a:pt x="1488" y="208"/>
                </a:lnTo>
                <a:lnTo>
                  <a:pt x="1519" y="205"/>
                </a:lnTo>
                <a:close/>
                <a:moveTo>
                  <a:pt x="0" y="0"/>
                </a:moveTo>
                <a:lnTo>
                  <a:pt x="3547" y="0"/>
                </a:lnTo>
                <a:lnTo>
                  <a:pt x="3547" y="717"/>
                </a:lnTo>
                <a:lnTo>
                  <a:pt x="0" y="717"/>
                </a:lnTo>
                <a:lnTo>
                  <a:pt x="0" y="383"/>
                </a:lnTo>
                <a:lnTo>
                  <a:pt x="48" y="383"/>
                </a:lnTo>
                <a:lnTo>
                  <a:pt x="48" y="669"/>
                </a:lnTo>
                <a:lnTo>
                  <a:pt x="2652" y="669"/>
                </a:lnTo>
                <a:lnTo>
                  <a:pt x="2652" y="383"/>
                </a:lnTo>
                <a:lnTo>
                  <a:pt x="2700" y="383"/>
                </a:lnTo>
                <a:lnTo>
                  <a:pt x="2700" y="669"/>
                </a:lnTo>
                <a:lnTo>
                  <a:pt x="3499" y="669"/>
                </a:lnTo>
                <a:lnTo>
                  <a:pt x="3499" y="48"/>
                </a:lnTo>
                <a:lnTo>
                  <a:pt x="2700" y="48"/>
                </a:lnTo>
                <a:lnTo>
                  <a:pt x="2700" y="335"/>
                </a:lnTo>
                <a:lnTo>
                  <a:pt x="2652" y="335"/>
                </a:lnTo>
                <a:lnTo>
                  <a:pt x="2652" y="48"/>
                </a:lnTo>
                <a:lnTo>
                  <a:pt x="48" y="48"/>
                </a:lnTo>
                <a:lnTo>
                  <a:pt x="48" y="335"/>
                </a:lnTo>
                <a:lnTo>
                  <a:pt x="0" y="335"/>
                </a:lnTo>
                <a:lnTo>
                  <a:pt x="0" y="0"/>
                </a:lnTo>
                <a:close/>
              </a:path>
            </a:pathLst>
          </a:custGeom>
          <a:solidFill>
            <a:srgbClr val="85388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EEC9AC19-92EA-0C40-4072-16C74A7EC24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477000" y="1295400"/>
          <a:ext cx="5181600" cy="479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795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8551A6-DE4F-725E-91F5-78B364889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“don’t go dark” is too blunt as a universal piece of advice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48C2F4-5CF7-37F0-0D09-D70B677A7F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It matters what’s going to happen to demand in your particular sector</a:t>
            </a:r>
          </a:p>
        </p:txBody>
      </p:sp>
      <p:graphicFrame>
        <p:nvGraphicFramePr>
          <p:cNvPr id="2" name="Content Placeholder 10">
            <a:extLst>
              <a:ext uri="{FF2B5EF4-FFF2-40B4-BE49-F238E27FC236}">
                <a16:creationId xmlns:a16="http://schemas.microsoft.com/office/drawing/2014/main" id="{E79F12F9-391F-EAD4-2BA2-8F97225C72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32614"/>
              </p:ext>
            </p:extLst>
          </p:nvPr>
        </p:nvGraphicFramePr>
        <p:xfrm>
          <a:off x="914400" y="1830331"/>
          <a:ext cx="10744039" cy="3246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Up 2">
            <a:extLst>
              <a:ext uri="{FF2B5EF4-FFF2-40B4-BE49-F238E27FC236}">
                <a16:creationId xmlns:a16="http://schemas.microsoft.com/office/drawing/2014/main" id="{649724D1-6FFE-5E4A-5CBA-623C3B7327DE}"/>
              </a:ext>
            </a:extLst>
          </p:cNvPr>
          <p:cNvSpPr/>
          <p:nvPr/>
        </p:nvSpPr>
        <p:spPr>
          <a:xfrm>
            <a:off x="2589845" y="1952624"/>
            <a:ext cx="705223" cy="618345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latin typeface="+mj-lt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805F2B8-E572-A268-28B3-4EC2B9F94991}"/>
              </a:ext>
            </a:extLst>
          </p:cNvPr>
          <p:cNvSpPr/>
          <p:nvPr/>
        </p:nvSpPr>
        <p:spPr>
          <a:xfrm>
            <a:off x="2588799" y="4315870"/>
            <a:ext cx="705223" cy="61834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latin typeface="+mj-lt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362A1DD7-FE5D-DB3F-B682-BD6047CDAB49}"/>
              </a:ext>
            </a:extLst>
          </p:cNvPr>
          <p:cNvSpPr/>
          <p:nvPr/>
        </p:nvSpPr>
        <p:spPr>
          <a:xfrm rot="10800000">
            <a:off x="2622069" y="3135173"/>
            <a:ext cx="705225" cy="618345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latin typeface="+mj-lt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77948AB-166D-476C-B210-704CCCE3ECA4}"/>
              </a:ext>
            </a:extLst>
          </p:cNvPr>
          <p:cNvSpPr>
            <a:spLocks noEditPoints="1"/>
          </p:cNvSpPr>
          <p:nvPr/>
        </p:nvSpPr>
        <p:spPr bwMode="auto">
          <a:xfrm>
            <a:off x="145733" y="6356182"/>
            <a:ext cx="1730913" cy="349891"/>
          </a:xfrm>
          <a:custGeom>
            <a:avLst/>
            <a:gdLst>
              <a:gd name="T0" fmla="*/ 785 w 3547"/>
              <a:gd name="T1" fmla="*/ 383 h 717"/>
              <a:gd name="T2" fmla="*/ 384 w 3547"/>
              <a:gd name="T3" fmla="*/ 383 h 717"/>
              <a:gd name="T4" fmla="*/ 3244 w 3547"/>
              <a:gd name="T5" fmla="*/ 305 h 717"/>
              <a:gd name="T6" fmla="*/ 3194 w 3547"/>
              <a:gd name="T7" fmla="*/ 399 h 717"/>
              <a:gd name="T8" fmla="*/ 1858 w 3547"/>
              <a:gd name="T9" fmla="*/ 350 h 717"/>
              <a:gd name="T10" fmla="*/ 1875 w 3547"/>
              <a:gd name="T11" fmla="*/ 295 h 717"/>
              <a:gd name="T12" fmla="*/ 1764 w 3547"/>
              <a:gd name="T13" fmla="*/ 258 h 717"/>
              <a:gd name="T14" fmla="*/ 1430 w 3547"/>
              <a:gd name="T15" fmla="*/ 359 h 717"/>
              <a:gd name="T16" fmla="*/ 1538 w 3547"/>
              <a:gd name="T17" fmla="*/ 457 h 717"/>
              <a:gd name="T18" fmla="*/ 1600 w 3547"/>
              <a:gd name="T19" fmla="*/ 320 h 717"/>
              <a:gd name="T20" fmla="*/ 3060 w 3547"/>
              <a:gd name="T21" fmla="*/ 253 h 717"/>
              <a:gd name="T22" fmla="*/ 3083 w 3547"/>
              <a:gd name="T23" fmla="*/ 393 h 717"/>
              <a:gd name="T24" fmla="*/ 3121 w 3547"/>
              <a:gd name="T25" fmla="*/ 276 h 717"/>
              <a:gd name="T26" fmla="*/ 2948 w 3547"/>
              <a:gd name="T27" fmla="*/ 246 h 717"/>
              <a:gd name="T28" fmla="*/ 2919 w 3547"/>
              <a:gd name="T29" fmla="*/ 276 h 717"/>
              <a:gd name="T30" fmla="*/ 2949 w 3547"/>
              <a:gd name="T31" fmla="*/ 471 h 717"/>
              <a:gd name="T32" fmla="*/ 2855 w 3547"/>
              <a:gd name="T33" fmla="*/ 468 h 717"/>
              <a:gd name="T34" fmla="*/ 2855 w 3547"/>
              <a:gd name="T35" fmla="*/ 249 h 717"/>
              <a:gd name="T36" fmla="*/ 3130 w 3547"/>
              <a:gd name="T37" fmla="*/ 249 h 717"/>
              <a:gd name="T38" fmla="*/ 3151 w 3547"/>
              <a:gd name="T39" fmla="*/ 388 h 717"/>
              <a:gd name="T40" fmla="*/ 3048 w 3547"/>
              <a:gd name="T41" fmla="*/ 395 h 717"/>
              <a:gd name="T42" fmla="*/ 3050 w 3547"/>
              <a:gd name="T43" fmla="*/ 460 h 717"/>
              <a:gd name="T44" fmla="*/ 2971 w 3547"/>
              <a:gd name="T45" fmla="*/ 472 h 717"/>
              <a:gd name="T46" fmla="*/ 2996 w 3547"/>
              <a:gd name="T47" fmla="*/ 452 h 717"/>
              <a:gd name="T48" fmla="*/ 2968 w 3547"/>
              <a:gd name="T49" fmla="*/ 247 h 717"/>
              <a:gd name="T50" fmla="*/ 3271 w 3547"/>
              <a:gd name="T51" fmla="*/ 244 h 717"/>
              <a:gd name="T52" fmla="*/ 3402 w 3547"/>
              <a:gd name="T53" fmla="*/ 468 h 717"/>
              <a:gd name="T54" fmla="*/ 3303 w 3547"/>
              <a:gd name="T55" fmla="*/ 471 h 717"/>
              <a:gd name="T56" fmla="*/ 3324 w 3547"/>
              <a:gd name="T57" fmla="*/ 456 h 717"/>
              <a:gd name="T58" fmla="*/ 3187 w 3547"/>
              <a:gd name="T59" fmla="*/ 412 h 717"/>
              <a:gd name="T60" fmla="*/ 3046 w 3547"/>
              <a:gd name="T61" fmla="*/ 558 h 717"/>
              <a:gd name="T62" fmla="*/ 2809 w 3547"/>
              <a:gd name="T63" fmla="*/ 462 h 717"/>
              <a:gd name="T64" fmla="*/ 2972 w 3547"/>
              <a:gd name="T65" fmla="*/ 548 h 717"/>
              <a:gd name="T66" fmla="*/ 3184 w 3547"/>
              <a:gd name="T67" fmla="*/ 397 h 717"/>
              <a:gd name="T68" fmla="*/ 3230 w 3547"/>
              <a:gd name="T69" fmla="*/ 275 h 717"/>
              <a:gd name="T70" fmla="*/ 3261 w 3547"/>
              <a:gd name="T71" fmla="*/ 232 h 717"/>
              <a:gd name="T72" fmla="*/ 1306 w 3547"/>
              <a:gd name="T73" fmla="*/ 207 h 717"/>
              <a:gd name="T74" fmla="*/ 2244 w 3547"/>
              <a:gd name="T75" fmla="*/ 207 h 717"/>
              <a:gd name="T76" fmla="*/ 2052 w 3547"/>
              <a:gd name="T77" fmla="*/ 208 h 717"/>
              <a:gd name="T78" fmla="*/ 1920 w 3547"/>
              <a:gd name="T79" fmla="*/ 254 h 717"/>
              <a:gd name="T80" fmla="*/ 1881 w 3547"/>
              <a:gd name="T81" fmla="*/ 395 h 717"/>
              <a:gd name="T82" fmla="*/ 901 w 3547"/>
              <a:gd name="T83" fmla="*/ 207 h 717"/>
              <a:gd name="T84" fmla="*/ 510 w 3547"/>
              <a:gd name="T85" fmla="*/ 258 h 717"/>
              <a:gd name="T86" fmla="*/ 408 w 3547"/>
              <a:gd name="T87" fmla="*/ 458 h 717"/>
              <a:gd name="T88" fmla="*/ 2458 w 3547"/>
              <a:gd name="T89" fmla="*/ 286 h 717"/>
              <a:gd name="T90" fmla="*/ 2350 w 3547"/>
              <a:gd name="T91" fmla="*/ 261 h 717"/>
              <a:gd name="T92" fmla="*/ 2346 w 3547"/>
              <a:gd name="T93" fmla="*/ 317 h 717"/>
              <a:gd name="T94" fmla="*/ 2488 w 3547"/>
              <a:gd name="T95" fmla="*/ 388 h 717"/>
              <a:gd name="T96" fmla="*/ 2404 w 3547"/>
              <a:gd name="T97" fmla="*/ 513 h 717"/>
              <a:gd name="T98" fmla="*/ 2295 w 3547"/>
              <a:gd name="T99" fmla="*/ 433 h 717"/>
              <a:gd name="T100" fmla="*/ 2433 w 3547"/>
              <a:gd name="T101" fmla="*/ 429 h 717"/>
              <a:gd name="T102" fmla="*/ 2353 w 3547"/>
              <a:gd name="T103" fmla="*/ 382 h 717"/>
              <a:gd name="T104" fmla="*/ 2270 w 3547"/>
              <a:gd name="T105" fmla="*/ 278 h 717"/>
              <a:gd name="T106" fmla="*/ 1551 w 3547"/>
              <a:gd name="T107" fmla="*/ 208 h 717"/>
              <a:gd name="T108" fmla="*/ 1654 w 3547"/>
              <a:gd name="T109" fmla="*/ 417 h 717"/>
              <a:gd name="T110" fmla="*/ 1432 w 3547"/>
              <a:gd name="T111" fmla="*/ 484 h 717"/>
              <a:gd name="T112" fmla="*/ 1412 w 3547"/>
              <a:gd name="T113" fmla="*/ 251 h 717"/>
              <a:gd name="T114" fmla="*/ 0 w 3547"/>
              <a:gd name="T115" fmla="*/ 383 h 717"/>
              <a:gd name="T116" fmla="*/ 2700 w 3547"/>
              <a:gd name="T117" fmla="*/ 48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7" h="717">
                <a:moveTo>
                  <a:pt x="2561" y="335"/>
                </a:moveTo>
                <a:lnTo>
                  <a:pt x="2652" y="335"/>
                </a:lnTo>
                <a:lnTo>
                  <a:pt x="2652" y="383"/>
                </a:lnTo>
                <a:lnTo>
                  <a:pt x="2561" y="383"/>
                </a:lnTo>
                <a:lnTo>
                  <a:pt x="2561" y="335"/>
                </a:lnTo>
                <a:close/>
                <a:moveTo>
                  <a:pt x="785" y="335"/>
                </a:moveTo>
                <a:lnTo>
                  <a:pt x="875" y="335"/>
                </a:lnTo>
                <a:lnTo>
                  <a:pt x="875" y="383"/>
                </a:lnTo>
                <a:lnTo>
                  <a:pt x="785" y="383"/>
                </a:lnTo>
                <a:lnTo>
                  <a:pt x="785" y="335"/>
                </a:lnTo>
                <a:close/>
                <a:moveTo>
                  <a:pt x="539" y="335"/>
                </a:moveTo>
                <a:lnTo>
                  <a:pt x="630" y="335"/>
                </a:lnTo>
                <a:lnTo>
                  <a:pt x="630" y="383"/>
                </a:lnTo>
                <a:lnTo>
                  <a:pt x="539" y="383"/>
                </a:lnTo>
                <a:lnTo>
                  <a:pt x="539" y="335"/>
                </a:lnTo>
                <a:close/>
                <a:moveTo>
                  <a:pt x="293" y="335"/>
                </a:moveTo>
                <a:lnTo>
                  <a:pt x="384" y="335"/>
                </a:lnTo>
                <a:lnTo>
                  <a:pt x="384" y="383"/>
                </a:lnTo>
                <a:lnTo>
                  <a:pt x="293" y="383"/>
                </a:lnTo>
                <a:lnTo>
                  <a:pt x="293" y="335"/>
                </a:lnTo>
                <a:close/>
                <a:moveTo>
                  <a:pt x="48" y="335"/>
                </a:moveTo>
                <a:lnTo>
                  <a:pt x="138" y="335"/>
                </a:lnTo>
                <a:lnTo>
                  <a:pt x="138" y="383"/>
                </a:lnTo>
                <a:lnTo>
                  <a:pt x="48" y="383"/>
                </a:lnTo>
                <a:lnTo>
                  <a:pt x="48" y="335"/>
                </a:lnTo>
                <a:close/>
                <a:moveTo>
                  <a:pt x="3247" y="302"/>
                </a:moveTo>
                <a:lnTo>
                  <a:pt x="3244" y="305"/>
                </a:lnTo>
                <a:lnTo>
                  <a:pt x="3240" y="314"/>
                </a:lnTo>
                <a:lnTo>
                  <a:pt x="3234" y="325"/>
                </a:lnTo>
                <a:lnTo>
                  <a:pt x="3227" y="337"/>
                </a:lnTo>
                <a:lnTo>
                  <a:pt x="3219" y="351"/>
                </a:lnTo>
                <a:lnTo>
                  <a:pt x="3211" y="365"/>
                </a:lnTo>
                <a:lnTo>
                  <a:pt x="3205" y="379"/>
                </a:lnTo>
                <a:lnTo>
                  <a:pt x="3200" y="389"/>
                </a:lnTo>
                <a:lnTo>
                  <a:pt x="3195" y="397"/>
                </a:lnTo>
                <a:lnTo>
                  <a:pt x="3194" y="399"/>
                </a:lnTo>
                <a:lnTo>
                  <a:pt x="3297" y="399"/>
                </a:lnTo>
                <a:lnTo>
                  <a:pt x="3247" y="302"/>
                </a:lnTo>
                <a:close/>
                <a:moveTo>
                  <a:pt x="1764" y="258"/>
                </a:moveTo>
                <a:lnTo>
                  <a:pt x="1764" y="356"/>
                </a:lnTo>
                <a:lnTo>
                  <a:pt x="1838" y="356"/>
                </a:lnTo>
                <a:lnTo>
                  <a:pt x="1843" y="355"/>
                </a:lnTo>
                <a:lnTo>
                  <a:pt x="1848" y="355"/>
                </a:lnTo>
                <a:lnTo>
                  <a:pt x="1853" y="353"/>
                </a:lnTo>
                <a:lnTo>
                  <a:pt x="1858" y="350"/>
                </a:lnTo>
                <a:lnTo>
                  <a:pt x="1862" y="346"/>
                </a:lnTo>
                <a:lnTo>
                  <a:pt x="1866" y="343"/>
                </a:lnTo>
                <a:lnTo>
                  <a:pt x="1868" y="337"/>
                </a:lnTo>
                <a:lnTo>
                  <a:pt x="1872" y="332"/>
                </a:lnTo>
                <a:lnTo>
                  <a:pt x="1873" y="326"/>
                </a:lnTo>
                <a:lnTo>
                  <a:pt x="1876" y="317"/>
                </a:lnTo>
                <a:lnTo>
                  <a:pt x="1877" y="307"/>
                </a:lnTo>
                <a:lnTo>
                  <a:pt x="1876" y="301"/>
                </a:lnTo>
                <a:lnTo>
                  <a:pt x="1875" y="295"/>
                </a:lnTo>
                <a:lnTo>
                  <a:pt x="1873" y="288"/>
                </a:lnTo>
                <a:lnTo>
                  <a:pt x="1871" y="282"/>
                </a:lnTo>
                <a:lnTo>
                  <a:pt x="1867" y="277"/>
                </a:lnTo>
                <a:lnTo>
                  <a:pt x="1864" y="272"/>
                </a:lnTo>
                <a:lnTo>
                  <a:pt x="1858" y="267"/>
                </a:lnTo>
                <a:lnTo>
                  <a:pt x="1851" y="262"/>
                </a:lnTo>
                <a:lnTo>
                  <a:pt x="1843" y="259"/>
                </a:lnTo>
                <a:lnTo>
                  <a:pt x="1835" y="258"/>
                </a:lnTo>
                <a:lnTo>
                  <a:pt x="1764" y="258"/>
                </a:lnTo>
                <a:close/>
                <a:moveTo>
                  <a:pt x="1518" y="257"/>
                </a:moveTo>
                <a:lnTo>
                  <a:pt x="1498" y="259"/>
                </a:lnTo>
                <a:lnTo>
                  <a:pt x="1480" y="266"/>
                </a:lnTo>
                <a:lnTo>
                  <a:pt x="1465" y="276"/>
                </a:lnTo>
                <a:lnTo>
                  <a:pt x="1452" y="290"/>
                </a:lnTo>
                <a:lnTo>
                  <a:pt x="1442" y="305"/>
                </a:lnTo>
                <a:lnTo>
                  <a:pt x="1435" y="321"/>
                </a:lnTo>
                <a:lnTo>
                  <a:pt x="1431" y="340"/>
                </a:lnTo>
                <a:lnTo>
                  <a:pt x="1430" y="359"/>
                </a:lnTo>
                <a:lnTo>
                  <a:pt x="1431" y="378"/>
                </a:lnTo>
                <a:lnTo>
                  <a:pt x="1436" y="397"/>
                </a:lnTo>
                <a:lnTo>
                  <a:pt x="1442" y="413"/>
                </a:lnTo>
                <a:lnTo>
                  <a:pt x="1452" y="428"/>
                </a:lnTo>
                <a:lnTo>
                  <a:pt x="1465" y="442"/>
                </a:lnTo>
                <a:lnTo>
                  <a:pt x="1480" y="451"/>
                </a:lnTo>
                <a:lnTo>
                  <a:pt x="1498" y="458"/>
                </a:lnTo>
                <a:lnTo>
                  <a:pt x="1518" y="460"/>
                </a:lnTo>
                <a:lnTo>
                  <a:pt x="1538" y="457"/>
                </a:lnTo>
                <a:lnTo>
                  <a:pt x="1556" y="451"/>
                </a:lnTo>
                <a:lnTo>
                  <a:pt x="1571" y="441"/>
                </a:lnTo>
                <a:lnTo>
                  <a:pt x="1583" y="428"/>
                </a:lnTo>
                <a:lnTo>
                  <a:pt x="1594" y="413"/>
                </a:lnTo>
                <a:lnTo>
                  <a:pt x="1601" y="395"/>
                </a:lnTo>
                <a:lnTo>
                  <a:pt x="1605" y="377"/>
                </a:lnTo>
                <a:lnTo>
                  <a:pt x="1606" y="359"/>
                </a:lnTo>
                <a:lnTo>
                  <a:pt x="1605" y="339"/>
                </a:lnTo>
                <a:lnTo>
                  <a:pt x="1600" y="320"/>
                </a:lnTo>
                <a:lnTo>
                  <a:pt x="1592" y="303"/>
                </a:lnTo>
                <a:lnTo>
                  <a:pt x="1582" y="288"/>
                </a:lnTo>
                <a:lnTo>
                  <a:pt x="1570" y="276"/>
                </a:lnTo>
                <a:lnTo>
                  <a:pt x="1555" y="266"/>
                </a:lnTo>
                <a:lnTo>
                  <a:pt x="1537" y="259"/>
                </a:lnTo>
                <a:lnTo>
                  <a:pt x="1518" y="257"/>
                </a:lnTo>
                <a:close/>
                <a:moveTo>
                  <a:pt x="3079" y="251"/>
                </a:moveTo>
                <a:lnTo>
                  <a:pt x="3070" y="251"/>
                </a:lnTo>
                <a:lnTo>
                  <a:pt x="3060" y="253"/>
                </a:lnTo>
                <a:lnTo>
                  <a:pt x="3053" y="257"/>
                </a:lnTo>
                <a:lnTo>
                  <a:pt x="3046" y="264"/>
                </a:lnTo>
                <a:lnTo>
                  <a:pt x="3045" y="276"/>
                </a:lnTo>
                <a:lnTo>
                  <a:pt x="3045" y="375"/>
                </a:lnTo>
                <a:lnTo>
                  <a:pt x="3046" y="384"/>
                </a:lnTo>
                <a:lnTo>
                  <a:pt x="3050" y="389"/>
                </a:lnTo>
                <a:lnTo>
                  <a:pt x="3059" y="393"/>
                </a:lnTo>
                <a:lnTo>
                  <a:pt x="3073" y="394"/>
                </a:lnTo>
                <a:lnTo>
                  <a:pt x="3083" y="393"/>
                </a:lnTo>
                <a:lnTo>
                  <a:pt x="3093" y="389"/>
                </a:lnTo>
                <a:lnTo>
                  <a:pt x="3104" y="383"/>
                </a:lnTo>
                <a:lnTo>
                  <a:pt x="3116" y="373"/>
                </a:lnTo>
                <a:lnTo>
                  <a:pt x="3124" y="360"/>
                </a:lnTo>
                <a:lnTo>
                  <a:pt x="3130" y="344"/>
                </a:lnTo>
                <a:lnTo>
                  <a:pt x="3132" y="324"/>
                </a:lnTo>
                <a:lnTo>
                  <a:pt x="3131" y="303"/>
                </a:lnTo>
                <a:lnTo>
                  <a:pt x="3127" y="287"/>
                </a:lnTo>
                <a:lnTo>
                  <a:pt x="3121" y="276"/>
                </a:lnTo>
                <a:lnTo>
                  <a:pt x="3114" y="267"/>
                </a:lnTo>
                <a:lnTo>
                  <a:pt x="3107" y="261"/>
                </a:lnTo>
                <a:lnTo>
                  <a:pt x="3101" y="257"/>
                </a:lnTo>
                <a:lnTo>
                  <a:pt x="3094" y="254"/>
                </a:lnTo>
                <a:lnTo>
                  <a:pt x="3088" y="252"/>
                </a:lnTo>
                <a:lnTo>
                  <a:pt x="3079" y="251"/>
                </a:lnTo>
                <a:close/>
                <a:moveTo>
                  <a:pt x="2845" y="244"/>
                </a:moveTo>
                <a:lnTo>
                  <a:pt x="2946" y="244"/>
                </a:lnTo>
                <a:lnTo>
                  <a:pt x="2948" y="246"/>
                </a:lnTo>
                <a:lnTo>
                  <a:pt x="2949" y="246"/>
                </a:lnTo>
                <a:lnTo>
                  <a:pt x="2948" y="247"/>
                </a:lnTo>
                <a:lnTo>
                  <a:pt x="2946" y="247"/>
                </a:lnTo>
                <a:lnTo>
                  <a:pt x="2941" y="248"/>
                </a:lnTo>
                <a:lnTo>
                  <a:pt x="2935" y="249"/>
                </a:lnTo>
                <a:lnTo>
                  <a:pt x="2930" y="252"/>
                </a:lnTo>
                <a:lnTo>
                  <a:pt x="2924" y="257"/>
                </a:lnTo>
                <a:lnTo>
                  <a:pt x="2920" y="264"/>
                </a:lnTo>
                <a:lnTo>
                  <a:pt x="2919" y="276"/>
                </a:lnTo>
                <a:lnTo>
                  <a:pt x="2919" y="441"/>
                </a:lnTo>
                <a:lnTo>
                  <a:pt x="2920" y="452"/>
                </a:lnTo>
                <a:lnTo>
                  <a:pt x="2924" y="460"/>
                </a:lnTo>
                <a:lnTo>
                  <a:pt x="2930" y="465"/>
                </a:lnTo>
                <a:lnTo>
                  <a:pt x="2935" y="468"/>
                </a:lnTo>
                <a:lnTo>
                  <a:pt x="2941" y="470"/>
                </a:lnTo>
                <a:lnTo>
                  <a:pt x="2946" y="470"/>
                </a:lnTo>
                <a:lnTo>
                  <a:pt x="2948" y="471"/>
                </a:lnTo>
                <a:lnTo>
                  <a:pt x="2949" y="471"/>
                </a:lnTo>
                <a:lnTo>
                  <a:pt x="2948" y="472"/>
                </a:lnTo>
                <a:lnTo>
                  <a:pt x="2946" y="472"/>
                </a:lnTo>
                <a:lnTo>
                  <a:pt x="2845" y="472"/>
                </a:lnTo>
                <a:lnTo>
                  <a:pt x="2842" y="472"/>
                </a:lnTo>
                <a:lnTo>
                  <a:pt x="2842" y="471"/>
                </a:lnTo>
                <a:lnTo>
                  <a:pt x="2843" y="471"/>
                </a:lnTo>
                <a:lnTo>
                  <a:pt x="2846" y="470"/>
                </a:lnTo>
                <a:lnTo>
                  <a:pt x="2850" y="470"/>
                </a:lnTo>
                <a:lnTo>
                  <a:pt x="2855" y="468"/>
                </a:lnTo>
                <a:lnTo>
                  <a:pt x="2861" y="465"/>
                </a:lnTo>
                <a:lnTo>
                  <a:pt x="2866" y="460"/>
                </a:lnTo>
                <a:lnTo>
                  <a:pt x="2870" y="452"/>
                </a:lnTo>
                <a:lnTo>
                  <a:pt x="2871" y="441"/>
                </a:lnTo>
                <a:lnTo>
                  <a:pt x="2871" y="276"/>
                </a:lnTo>
                <a:lnTo>
                  <a:pt x="2870" y="264"/>
                </a:lnTo>
                <a:lnTo>
                  <a:pt x="2866" y="257"/>
                </a:lnTo>
                <a:lnTo>
                  <a:pt x="2861" y="252"/>
                </a:lnTo>
                <a:lnTo>
                  <a:pt x="2855" y="249"/>
                </a:lnTo>
                <a:lnTo>
                  <a:pt x="2850" y="248"/>
                </a:lnTo>
                <a:lnTo>
                  <a:pt x="2846" y="247"/>
                </a:lnTo>
                <a:lnTo>
                  <a:pt x="2843" y="247"/>
                </a:lnTo>
                <a:lnTo>
                  <a:pt x="2842" y="246"/>
                </a:lnTo>
                <a:lnTo>
                  <a:pt x="2842" y="246"/>
                </a:lnTo>
                <a:lnTo>
                  <a:pt x="2845" y="244"/>
                </a:lnTo>
                <a:close/>
                <a:moveTo>
                  <a:pt x="3084" y="244"/>
                </a:moveTo>
                <a:lnTo>
                  <a:pt x="3108" y="246"/>
                </a:lnTo>
                <a:lnTo>
                  <a:pt x="3130" y="249"/>
                </a:lnTo>
                <a:lnTo>
                  <a:pt x="3147" y="257"/>
                </a:lnTo>
                <a:lnTo>
                  <a:pt x="3162" y="268"/>
                </a:lnTo>
                <a:lnTo>
                  <a:pt x="3174" y="282"/>
                </a:lnTo>
                <a:lnTo>
                  <a:pt x="3181" y="300"/>
                </a:lnTo>
                <a:lnTo>
                  <a:pt x="3182" y="322"/>
                </a:lnTo>
                <a:lnTo>
                  <a:pt x="3181" y="343"/>
                </a:lnTo>
                <a:lnTo>
                  <a:pt x="3174" y="360"/>
                </a:lnTo>
                <a:lnTo>
                  <a:pt x="3164" y="375"/>
                </a:lnTo>
                <a:lnTo>
                  <a:pt x="3151" y="388"/>
                </a:lnTo>
                <a:lnTo>
                  <a:pt x="3137" y="397"/>
                </a:lnTo>
                <a:lnTo>
                  <a:pt x="3122" y="403"/>
                </a:lnTo>
                <a:lnTo>
                  <a:pt x="3106" y="408"/>
                </a:lnTo>
                <a:lnTo>
                  <a:pt x="3092" y="409"/>
                </a:lnTo>
                <a:lnTo>
                  <a:pt x="3075" y="407"/>
                </a:lnTo>
                <a:lnTo>
                  <a:pt x="3063" y="403"/>
                </a:lnTo>
                <a:lnTo>
                  <a:pt x="3054" y="399"/>
                </a:lnTo>
                <a:lnTo>
                  <a:pt x="3050" y="397"/>
                </a:lnTo>
                <a:lnTo>
                  <a:pt x="3048" y="395"/>
                </a:lnTo>
                <a:lnTo>
                  <a:pt x="3046" y="395"/>
                </a:lnTo>
                <a:lnTo>
                  <a:pt x="3045" y="395"/>
                </a:lnTo>
                <a:lnTo>
                  <a:pt x="3045" y="397"/>
                </a:lnTo>
                <a:lnTo>
                  <a:pt x="3045" y="399"/>
                </a:lnTo>
                <a:lnTo>
                  <a:pt x="3045" y="402"/>
                </a:lnTo>
                <a:lnTo>
                  <a:pt x="3045" y="404"/>
                </a:lnTo>
                <a:lnTo>
                  <a:pt x="3045" y="441"/>
                </a:lnTo>
                <a:lnTo>
                  <a:pt x="3046" y="452"/>
                </a:lnTo>
                <a:lnTo>
                  <a:pt x="3050" y="460"/>
                </a:lnTo>
                <a:lnTo>
                  <a:pt x="3055" y="465"/>
                </a:lnTo>
                <a:lnTo>
                  <a:pt x="3061" y="468"/>
                </a:lnTo>
                <a:lnTo>
                  <a:pt x="3067" y="470"/>
                </a:lnTo>
                <a:lnTo>
                  <a:pt x="3070" y="470"/>
                </a:lnTo>
                <a:lnTo>
                  <a:pt x="3073" y="471"/>
                </a:lnTo>
                <a:lnTo>
                  <a:pt x="3074" y="471"/>
                </a:lnTo>
                <a:lnTo>
                  <a:pt x="3074" y="472"/>
                </a:lnTo>
                <a:lnTo>
                  <a:pt x="3072" y="472"/>
                </a:lnTo>
                <a:lnTo>
                  <a:pt x="2971" y="472"/>
                </a:lnTo>
                <a:lnTo>
                  <a:pt x="2968" y="472"/>
                </a:lnTo>
                <a:lnTo>
                  <a:pt x="2967" y="471"/>
                </a:lnTo>
                <a:lnTo>
                  <a:pt x="2968" y="471"/>
                </a:lnTo>
                <a:lnTo>
                  <a:pt x="2971" y="470"/>
                </a:lnTo>
                <a:lnTo>
                  <a:pt x="2976" y="470"/>
                </a:lnTo>
                <a:lnTo>
                  <a:pt x="2981" y="468"/>
                </a:lnTo>
                <a:lnTo>
                  <a:pt x="2987" y="465"/>
                </a:lnTo>
                <a:lnTo>
                  <a:pt x="2992" y="460"/>
                </a:lnTo>
                <a:lnTo>
                  <a:pt x="2996" y="452"/>
                </a:lnTo>
                <a:lnTo>
                  <a:pt x="2997" y="441"/>
                </a:lnTo>
                <a:lnTo>
                  <a:pt x="2997" y="276"/>
                </a:lnTo>
                <a:lnTo>
                  <a:pt x="2996" y="264"/>
                </a:lnTo>
                <a:lnTo>
                  <a:pt x="2992" y="257"/>
                </a:lnTo>
                <a:lnTo>
                  <a:pt x="2987" y="252"/>
                </a:lnTo>
                <a:lnTo>
                  <a:pt x="2981" y="249"/>
                </a:lnTo>
                <a:lnTo>
                  <a:pt x="2976" y="248"/>
                </a:lnTo>
                <a:lnTo>
                  <a:pt x="2971" y="247"/>
                </a:lnTo>
                <a:lnTo>
                  <a:pt x="2968" y="247"/>
                </a:lnTo>
                <a:lnTo>
                  <a:pt x="2967" y="246"/>
                </a:lnTo>
                <a:lnTo>
                  <a:pt x="2968" y="246"/>
                </a:lnTo>
                <a:lnTo>
                  <a:pt x="2971" y="244"/>
                </a:lnTo>
                <a:lnTo>
                  <a:pt x="3084" y="244"/>
                </a:lnTo>
                <a:close/>
                <a:moveTo>
                  <a:pt x="3262" y="230"/>
                </a:moveTo>
                <a:lnTo>
                  <a:pt x="3263" y="230"/>
                </a:lnTo>
                <a:lnTo>
                  <a:pt x="3264" y="232"/>
                </a:lnTo>
                <a:lnTo>
                  <a:pt x="3266" y="235"/>
                </a:lnTo>
                <a:lnTo>
                  <a:pt x="3271" y="244"/>
                </a:lnTo>
                <a:lnTo>
                  <a:pt x="3276" y="253"/>
                </a:lnTo>
                <a:lnTo>
                  <a:pt x="3281" y="264"/>
                </a:lnTo>
                <a:lnTo>
                  <a:pt x="3286" y="273"/>
                </a:lnTo>
                <a:lnTo>
                  <a:pt x="3290" y="280"/>
                </a:lnTo>
                <a:lnTo>
                  <a:pt x="3291" y="282"/>
                </a:lnTo>
                <a:lnTo>
                  <a:pt x="3376" y="442"/>
                </a:lnTo>
                <a:lnTo>
                  <a:pt x="3385" y="456"/>
                </a:lnTo>
                <a:lnTo>
                  <a:pt x="3394" y="463"/>
                </a:lnTo>
                <a:lnTo>
                  <a:pt x="3402" y="468"/>
                </a:lnTo>
                <a:lnTo>
                  <a:pt x="3409" y="470"/>
                </a:lnTo>
                <a:lnTo>
                  <a:pt x="3412" y="471"/>
                </a:lnTo>
                <a:lnTo>
                  <a:pt x="3413" y="471"/>
                </a:lnTo>
                <a:lnTo>
                  <a:pt x="3412" y="472"/>
                </a:lnTo>
                <a:lnTo>
                  <a:pt x="3409" y="472"/>
                </a:lnTo>
                <a:lnTo>
                  <a:pt x="3305" y="472"/>
                </a:lnTo>
                <a:lnTo>
                  <a:pt x="3302" y="472"/>
                </a:lnTo>
                <a:lnTo>
                  <a:pt x="3302" y="471"/>
                </a:lnTo>
                <a:lnTo>
                  <a:pt x="3303" y="471"/>
                </a:lnTo>
                <a:lnTo>
                  <a:pt x="3306" y="470"/>
                </a:lnTo>
                <a:lnTo>
                  <a:pt x="3308" y="470"/>
                </a:lnTo>
                <a:lnTo>
                  <a:pt x="3312" y="468"/>
                </a:lnTo>
                <a:lnTo>
                  <a:pt x="3316" y="468"/>
                </a:lnTo>
                <a:lnTo>
                  <a:pt x="3319" y="467"/>
                </a:lnTo>
                <a:lnTo>
                  <a:pt x="3321" y="465"/>
                </a:lnTo>
                <a:lnTo>
                  <a:pt x="3324" y="462"/>
                </a:lnTo>
                <a:lnTo>
                  <a:pt x="3324" y="458"/>
                </a:lnTo>
                <a:lnTo>
                  <a:pt x="3324" y="456"/>
                </a:lnTo>
                <a:lnTo>
                  <a:pt x="3324" y="452"/>
                </a:lnTo>
                <a:lnTo>
                  <a:pt x="3322" y="448"/>
                </a:lnTo>
                <a:lnTo>
                  <a:pt x="3321" y="446"/>
                </a:lnTo>
                <a:lnTo>
                  <a:pt x="3320" y="443"/>
                </a:lnTo>
                <a:lnTo>
                  <a:pt x="3319" y="441"/>
                </a:lnTo>
                <a:lnTo>
                  <a:pt x="3319" y="441"/>
                </a:lnTo>
                <a:lnTo>
                  <a:pt x="3302" y="409"/>
                </a:lnTo>
                <a:lnTo>
                  <a:pt x="3189" y="409"/>
                </a:lnTo>
                <a:lnTo>
                  <a:pt x="3187" y="412"/>
                </a:lnTo>
                <a:lnTo>
                  <a:pt x="3184" y="419"/>
                </a:lnTo>
                <a:lnTo>
                  <a:pt x="3177" y="431"/>
                </a:lnTo>
                <a:lnTo>
                  <a:pt x="3170" y="445"/>
                </a:lnTo>
                <a:lnTo>
                  <a:pt x="3160" y="460"/>
                </a:lnTo>
                <a:lnTo>
                  <a:pt x="3150" y="475"/>
                </a:lnTo>
                <a:lnTo>
                  <a:pt x="3138" y="490"/>
                </a:lnTo>
                <a:lnTo>
                  <a:pt x="3109" y="519"/>
                </a:lnTo>
                <a:lnTo>
                  <a:pt x="3078" y="541"/>
                </a:lnTo>
                <a:lnTo>
                  <a:pt x="3046" y="558"/>
                </a:lnTo>
                <a:lnTo>
                  <a:pt x="3014" y="567"/>
                </a:lnTo>
                <a:lnTo>
                  <a:pt x="2980" y="570"/>
                </a:lnTo>
                <a:lnTo>
                  <a:pt x="2947" y="567"/>
                </a:lnTo>
                <a:lnTo>
                  <a:pt x="2915" y="558"/>
                </a:lnTo>
                <a:lnTo>
                  <a:pt x="2885" y="543"/>
                </a:lnTo>
                <a:lnTo>
                  <a:pt x="2857" y="523"/>
                </a:lnTo>
                <a:lnTo>
                  <a:pt x="2832" y="496"/>
                </a:lnTo>
                <a:lnTo>
                  <a:pt x="2811" y="465"/>
                </a:lnTo>
                <a:lnTo>
                  <a:pt x="2809" y="462"/>
                </a:lnTo>
                <a:lnTo>
                  <a:pt x="2809" y="461"/>
                </a:lnTo>
                <a:lnTo>
                  <a:pt x="2809" y="461"/>
                </a:lnTo>
                <a:lnTo>
                  <a:pt x="2811" y="462"/>
                </a:lnTo>
                <a:lnTo>
                  <a:pt x="2812" y="463"/>
                </a:lnTo>
                <a:lnTo>
                  <a:pt x="2841" y="491"/>
                </a:lnTo>
                <a:lnTo>
                  <a:pt x="2872" y="514"/>
                </a:lnTo>
                <a:lnTo>
                  <a:pt x="2905" y="531"/>
                </a:lnTo>
                <a:lnTo>
                  <a:pt x="2938" y="543"/>
                </a:lnTo>
                <a:lnTo>
                  <a:pt x="2972" y="548"/>
                </a:lnTo>
                <a:lnTo>
                  <a:pt x="3006" y="548"/>
                </a:lnTo>
                <a:lnTo>
                  <a:pt x="3039" y="541"/>
                </a:lnTo>
                <a:lnTo>
                  <a:pt x="3072" y="528"/>
                </a:lnTo>
                <a:lnTo>
                  <a:pt x="3102" y="509"/>
                </a:lnTo>
                <a:lnTo>
                  <a:pt x="3130" y="482"/>
                </a:lnTo>
                <a:lnTo>
                  <a:pt x="3148" y="458"/>
                </a:lnTo>
                <a:lnTo>
                  <a:pt x="3162" y="436"/>
                </a:lnTo>
                <a:lnTo>
                  <a:pt x="3175" y="414"/>
                </a:lnTo>
                <a:lnTo>
                  <a:pt x="3184" y="397"/>
                </a:lnTo>
                <a:lnTo>
                  <a:pt x="3196" y="374"/>
                </a:lnTo>
                <a:lnTo>
                  <a:pt x="3208" y="353"/>
                </a:lnTo>
                <a:lnTo>
                  <a:pt x="3219" y="332"/>
                </a:lnTo>
                <a:lnTo>
                  <a:pt x="3228" y="316"/>
                </a:lnTo>
                <a:lnTo>
                  <a:pt x="3234" y="302"/>
                </a:lnTo>
                <a:lnTo>
                  <a:pt x="3239" y="295"/>
                </a:lnTo>
                <a:lnTo>
                  <a:pt x="3240" y="291"/>
                </a:lnTo>
                <a:lnTo>
                  <a:pt x="3235" y="282"/>
                </a:lnTo>
                <a:lnTo>
                  <a:pt x="3230" y="275"/>
                </a:lnTo>
                <a:lnTo>
                  <a:pt x="3224" y="268"/>
                </a:lnTo>
                <a:lnTo>
                  <a:pt x="3216" y="264"/>
                </a:lnTo>
                <a:lnTo>
                  <a:pt x="3214" y="264"/>
                </a:lnTo>
                <a:lnTo>
                  <a:pt x="3214" y="263"/>
                </a:lnTo>
                <a:lnTo>
                  <a:pt x="3214" y="263"/>
                </a:lnTo>
                <a:lnTo>
                  <a:pt x="3215" y="262"/>
                </a:lnTo>
                <a:lnTo>
                  <a:pt x="3233" y="256"/>
                </a:lnTo>
                <a:lnTo>
                  <a:pt x="3248" y="246"/>
                </a:lnTo>
                <a:lnTo>
                  <a:pt x="3261" y="232"/>
                </a:lnTo>
                <a:lnTo>
                  <a:pt x="3262" y="230"/>
                </a:lnTo>
                <a:lnTo>
                  <a:pt x="3262" y="230"/>
                </a:lnTo>
                <a:close/>
                <a:moveTo>
                  <a:pt x="925" y="207"/>
                </a:moveTo>
                <a:lnTo>
                  <a:pt x="982" y="207"/>
                </a:lnTo>
                <a:lnTo>
                  <a:pt x="1045" y="432"/>
                </a:lnTo>
                <a:lnTo>
                  <a:pt x="1111" y="207"/>
                </a:lnTo>
                <a:lnTo>
                  <a:pt x="1178" y="207"/>
                </a:lnTo>
                <a:lnTo>
                  <a:pt x="1243" y="432"/>
                </a:lnTo>
                <a:lnTo>
                  <a:pt x="1306" y="207"/>
                </a:lnTo>
                <a:lnTo>
                  <a:pt x="1366" y="207"/>
                </a:lnTo>
                <a:lnTo>
                  <a:pt x="1284" y="510"/>
                </a:lnTo>
                <a:lnTo>
                  <a:pt x="1213" y="510"/>
                </a:lnTo>
                <a:lnTo>
                  <a:pt x="1145" y="298"/>
                </a:lnTo>
                <a:lnTo>
                  <a:pt x="1076" y="510"/>
                </a:lnTo>
                <a:lnTo>
                  <a:pt x="1006" y="510"/>
                </a:lnTo>
                <a:lnTo>
                  <a:pt x="925" y="207"/>
                </a:lnTo>
                <a:close/>
                <a:moveTo>
                  <a:pt x="2179" y="207"/>
                </a:moveTo>
                <a:lnTo>
                  <a:pt x="2244" y="207"/>
                </a:lnTo>
                <a:lnTo>
                  <a:pt x="2128" y="341"/>
                </a:lnTo>
                <a:lnTo>
                  <a:pt x="2251" y="510"/>
                </a:lnTo>
                <a:lnTo>
                  <a:pt x="2185" y="510"/>
                </a:lnTo>
                <a:lnTo>
                  <a:pt x="2090" y="379"/>
                </a:lnTo>
                <a:lnTo>
                  <a:pt x="2052" y="419"/>
                </a:lnTo>
                <a:lnTo>
                  <a:pt x="2052" y="510"/>
                </a:lnTo>
                <a:lnTo>
                  <a:pt x="1993" y="510"/>
                </a:lnTo>
                <a:lnTo>
                  <a:pt x="1993" y="208"/>
                </a:lnTo>
                <a:lnTo>
                  <a:pt x="2052" y="208"/>
                </a:lnTo>
                <a:lnTo>
                  <a:pt x="2052" y="351"/>
                </a:lnTo>
                <a:lnTo>
                  <a:pt x="2179" y="207"/>
                </a:lnTo>
                <a:close/>
                <a:moveTo>
                  <a:pt x="1706" y="207"/>
                </a:moveTo>
                <a:lnTo>
                  <a:pt x="1839" y="207"/>
                </a:lnTo>
                <a:lnTo>
                  <a:pt x="1859" y="209"/>
                </a:lnTo>
                <a:lnTo>
                  <a:pt x="1878" y="215"/>
                </a:lnTo>
                <a:lnTo>
                  <a:pt x="1895" y="225"/>
                </a:lnTo>
                <a:lnTo>
                  <a:pt x="1909" y="239"/>
                </a:lnTo>
                <a:lnTo>
                  <a:pt x="1920" y="254"/>
                </a:lnTo>
                <a:lnTo>
                  <a:pt x="1929" y="271"/>
                </a:lnTo>
                <a:lnTo>
                  <a:pt x="1934" y="290"/>
                </a:lnTo>
                <a:lnTo>
                  <a:pt x="1936" y="307"/>
                </a:lnTo>
                <a:lnTo>
                  <a:pt x="1934" y="326"/>
                </a:lnTo>
                <a:lnTo>
                  <a:pt x="1930" y="345"/>
                </a:lnTo>
                <a:lnTo>
                  <a:pt x="1921" y="361"/>
                </a:lnTo>
                <a:lnTo>
                  <a:pt x="1910" y="375"/>
                </a:lnTo>
                <a:lnTo>
                  <a:pt x="1897" y="388"/>
                </a:lnTo>
                <a:lnTo>
                  <a:pt x="1881" y="395"/>
                </a:lnTo>
                <a:lnTo>
                  <a:pt x="1950" y="510"/>
                </a:lnTo>
                <a:lnTo>
                  <a:pt x="1885" y="510"/>
                </a:lnTo>
                <a:lnTo>
                  <a:pt x="1823" y="408"/>
                </a:lnTo>
                <a:lnTo>
                  <a:pt x="1764" y="408"/>
                </a:lnTo>
                <a:lnTo>
                  <a:pt x="1764" y="510"/>
                </a:lnTo>
                <a:lnTo>
                  <a:pt x="1706" y="510"/>
                </a:lnTo>
                <a:lnTo>
                  <a:pt x="1706" y="207"/>
                </a:lnTo>
                <a:close/>
                <a:moveTo>
                  <a:pt x="696" y="207"/>
                </a:moveTo>
                <a:lnTo>
                  <a:pt x="901" y="207"/>
                </a:lnTo>
                <a:lnTo>
                  <a:pt x="901" y="258"/>
                </a:lnTo>
                <a:lnTo>
                  <a:pt x="756" y="258"/>
                </a:lnTo>
                <a:lnTo>
                  <a:pt x="756" y="510"/>
                </a:lnTo>
                <a:lnTo>
                  <a:pt x="696" y="510"/>
                </a:lnTo>
                <a:lnTo>
                  <a:pt x="696" y="207"/>
                </a:lnTo>
                <a:close/>
                <a:moveTo>
                  <a:pt x="451" y="207"/>
                </a:moveTo>
                <a:lnTo>
                  <a:pt x="654" y="207"/>
                </a:lnTo>
                <a:lnTo>
                  <a:pt x="654" y="258"/>
                </a:lnTo>
                <a:lnTo>
                  <a:pt x="510" y="258"/>
                </a:lnTo>
                <a:lnTo>
                  <a:pt x="510" y="510"/>
                </a:lnTo>
                <a:lnTo>
                  <a:pt x="451" y="510"/>
                </a:lnTo>
                <a:lnTo>
                  <a:pt x="451" y="207"/>
                </a:lnTo>
                <a:close/>
                <a:moveTo>
                  <a:pt x="205" y="207"/>
                </a:moveTo>
                <a:lnTo>
                  <a:pt x="408" y="207"/>
                </a:lnTo>
                <a:lnTo>
                  <a:pt x="408" y="258"/>
                </a:lnTo>
                <a:lnTo>
                  <a:pt x="263" y="258"/>
                </a:lnTo>
                <a:lnTo>
                  <a:pt x="263" y="458"/>
                </a:lnTo>
                <a:lnTo>
                  <a:pt x="408" y="458"/>
                </a:lnTo>
                <a:lnTo>
                  <a:pt x="408" y="510"/>
                </a:lnTo>
                <a:lnTo>
                  <a:pt x="205" y="510"/>
                </a:lnTo>
                <a:lnTo>
                  <a:pt x="205" y="207"/>
                </a:lnTo>
                <a:close/>
                <a:moveTo>
                  <a:pt x="2379" y="205"/>
                </a:moveTo>
                <a:lnTo>
                  <a:pt x="2409" y="208"/>
                </a:lnTo>
                <a:lnTo>
                  <a:pt x="2438" y="214"/>
                </a:lnTo>
                <a:lnTo>
                  <a:pt x="2463" y="225"/>
                </a:lnTo>
                <a:lnTo>
                  <a:pt x="2484" y="238"/>
                </a:lnTo>
                <a:lnTo>
                  <a:pt x="2458" y="286"/>
                </a:lnTo>
                <a:lnTo>
                  <a:pt x="2455" y="285"/>
                </a:lnTo>
                <a:lnTo>
                  <a:pt x="2452" y="281"/>
                </a:lnTo>
                <a:lnTo>
                  <a:pt x="2448" y="278"/>
                </a:lnTo>
                <a:lnTo>
                  <a:pt x="2439" y="273"/>
                </a:lnTo>
                <a:lnTo>
                  <a:pt x="2428" y="268"/>
                </a:lnTo>
                <a:lnTo>
                  <a:pt x="2404" y="259"/>
                </a:lnTo>
                <a:lnTo>
                  <a:pt x="2376" y="257"/>
                </a:lnTo>
                <a:lnTo>
                  <a:pt x="2362" y="257"/>
                </a:lnTo>
                <a:lnTo>
                  <a:pt x="2350" y="261"/>
                </a:lnTo>
                <a:lnTo>
                  <a:pt x="2341" y="266"/>
                </a:lnTo>
                <a:lnTo>
                  <a:pt x="2332" y="276"/>
                </a:lnTo>
                <a:lnTo>
                  <a:pt x="2328" y="291"/>
                </a:lnTo>
                <a:lnTo>
                  <a:pt x="2329" y="296"/>
                </a:lnTo>
                <a:lnTo>
                  <a:pt x="2331" y="302"/>
                </a:lnTo>
                <a:lnTo>
                  <a:pt x="2333" y="306"/>
                </a:lnTo>
                <a:lnTo>
                  <a:pt x="2336" y="310"/>
                </a:lnTo>
                <a:lnTo>
                  <a:pt x="2341" y="314"/>
                </a:lnTo>
                <a:lnTo>
                  <a:pt x="2346" y="317"/>
                </a:lnTo>
                <a:lnTo>
                  <a:pt x="2356" y="321"/>
                </a:lnTo>
                <a:lnTo>
                  <a:pt x="2367" y="325"/>
                </a:lnTo>
                <a:lnTo>
                  <a:pt x="2397" y="334"/>
                </a:lnTo>
                <a:lnTo>
                  <a:pt x="2419" y="340"/>
                </a:lnTo>
                <a:lnTo>
                  <a:pt x="2438" y="346"/>
                </a:lnTo>
                <a:lnTo>
                  <a:pt x="2454" y="354"/>
                </a:lnTo>
                <a:lnTo>
                  <a:pt x="2469" y="364"/>
                </a:lnTo>
                <a:lnTo>
                  <a:pt x="2479" y="375"/>
                </a:lnTo>
                <a:lnTo>
                  <a:pt x="2488" y="388"/>
                </a:lnTo>
                <a:lnTo>
                  <a:pt x="2493" y="404"/>
                </a:lnTo>
                <a:lnTo>
                  <a:pt x="2494" y="423"/>
                </a:lnTo>
                <a:lnTo>
                  <a:pt x="2493" y="446"/>
                </a:lnTo>
                <a:lnTo>
                  <a:pt x="2486" y="465"/>
                </a:lnTo>
                <a:lnTo>
                  <a:pt x="2474" y="481"/>
                </a:lnTo>
                <a:lnTo>
                  <a:pt x="2460" y="492"/>
                </a:lnTo>
                <a:lnTo>
                  <a:pt x="2444" y="502"/>
                </a:lnTo>
                <a:lnTo>
                  <a:pt x="2425" y="509"/>
                </a:lnTo>
                <a:lnTo>
                  <a:pt x="2404" y="513"/>
                </a:lnTo>
                <a:lnTo>
                  <a:pt x="2382" y="514"/>
                </a:lnTo>
                <a:lnTo>
                  <a:pt x="2348" y="511"/>
                </a:lnTo>
                <a:lnTo>
                  <a:pt x="2316" y="502"/>
                </a:lnTo>
                <a:lnTo>
                  <a:pt x="2284" y="491"/>
                </a:lnTo>
                <a:lnTo>
                  <a:pt x="2255" y="473"/>
                </a:lnTo>
                <a:lnTo>
                  <a:pt x="2282" y="423"/>
                </a:lnTo>
                <a:lnTo>
                  <a:pt x="2284" y="426"/>
                </a:lnTo>
                <a:lnTo>
                  <a:pt x="2289" y="429"/>
                </a:lnTo>
                <a:lnTo>
                  <a:pt x="2295" y="433"/>
                </a:lnTo>
                <a:lnTo>
                  <a:pt x="2319" y="446"/>
                </a:lnTo>
                <a:lnTo>
                  <a:pt x="2333" y="451"/>
                </a:lnTo>
                <a:lnTo>
                  <a:pt x="2350" y="456"/>
                </a:lnTo>
                <a:lnTo>
                  <a:pt x="2366" y="460"/>
                </a:lnTo>
                <a:lnTo>
                  <a:pt x="2384" y="461"/>
                </a:lnTo>
                <a:lnTo>
                  <a:pt x="2405" y="458"/>
                </a:lnTo>
                <a:lnTo>
                  <a:pt x="2420" y="452"/>
                </a:lnTo>
                <a:lnTo>
                  <a:pt x="2429" y="443"/>
                </a:lnTo>
                <a:lnTo>
                  <a:pt x="2433" y="429"/>
                </a:lnTo>
                <a:lnTo>
                  <a:pt x="2431" y="423"/>
                </a:lnTo>
                <a:lnTo>
                  <a:pt x="2430" y="417"/>
                </a:lnTo>
                <a:lnTo>
                  <a:pt x="2426" y="413"/>
                </a:lnTo>
                <a:lnTo>
                  <a:pt x="2423" y="408"/>
                </a:lnTo>
                <a:lnTo>
                  <a:pt x="2418" y="404"/>
                </a:lnTo>
                <a:lnTo>
                  <a:pt x="2411" y="400"/>
                </a:lnTo>
                <a:lnTo>
                  <a:pt x="2400" y="395"/>
                </a:lnTo>
                <a:lnTo>
                  <a:pt x="2386" y="392"/>
                </a:lnTo>
                <a:lnTo>
                  <a:pt x="2353" y="382"/>
                </a:lnTo>
                <a:lnTo>
                  <a:pt x="2333" y="375"/>
                </a:lnTo>
                <a:lnTo>
                  <a:pt x="2316" y="369"/>
                </a:lnTo>
                <a:lnTo>
                  <a:pt x="2302" y="361"/>
                </a:lnTo>
                <a:lnTo>
                  <a:pt x="2289" y="353"/>
                </a:lnTo>
                <a:lnTo>
                  <a:pt x="2280" y="341"/>
                </a:lnTo>
                <a:lnTo>
                  <a:pt x="2273" y="330"/>
                </a:lnTo>
                <a:lnTo>
                  <a:pt x="2269" y="316"/>
                </a:lnTo>
                <a:lnTo>
                  <a:pt x="2268" y="300"/>
                </a:lnTo>
                <a:lnTo>
                  <a:pt x="2270" y="278"/>
                </a:lnTo>
                <a:lnTo>
                  <a:pt x="2276" y="259"/>
                </a:lnTo>
                <a:lnTo>
                  <a:pt x="2287" y="243"/>
                </a:lnTo>
                <a:lnTo>
                  <a:pt x="2300" y="229"/>
                </a:lnTo>
                <a:lnTo>
                  <a:pt x="2317" y="219"/>
                </a:lnTo>
                <a:lnTo>
                  <a:pt x="2336" y="212"/>
                </a:lnTo>
                <a:lnTo>
                  <a:pt x="2356" y="207"/>
                </a:lnTo>
                <a:lnTo>
                  <a:pt x="2379" y="205"/>
                </a:lnTo>
                <a:close/>
                <a:moveTo>
                  <a:pt x="1519" y="205"/>
                </a:moveTo>
                <a:lnTo>
                  <a:pt x="1551" y="208"/>
                </a:lnTo>
                <a:lnTo>
                  <a:pt x="1578" y="218"/>
                </a:lnTo>
                <a:lnTo>
                  <a:pt x="1604" y="234"/>
                </a:lnTo>
                <a:lnTo>
                  <a:pt x="1625" y="253"/>
                </a:lnTo>
                <a:lnTo>
                  <a:pt x="1643" y="277"/>
                </a:lnTo>
                <a:lnTo>
                  <a:pt x="1655" y="302"/>
                </a:lnTo>
                <a:lnTo>
                  <a:pt x="1663" y="331"/>
                </a:lnTo>
                <a:lnTo>
                  <a:pt x="1665" y="359"/>
                </a:lnTo>
                <a:lnTo>
                  <a:pt x="1663" y="389"/>
                </a:lnTo>
                <a:lnTo>
                  <a:pt x="1654" y="417"/>
                </a:lnTo>
                <a:lnTo>
                  <a:pt x="1641" y="443"/>
                </a:lnTo>
                <a:lnTo>
                  <a:pt x="1624" y="466"/>
                </a:lnTo>
                <a:lnTo>
                  <a:pt x="1602" y="485"/>
                </a:lnTo>
                <a:lnTo>
                  <a:pt x="1577" y="500"/>
                </a:lnTo>
                <a:lnTo>
                  <a:pt x="1548" y="509"/>
                </a:lnTo>
                <a:lnTo>
                  <a:pt x="1518" y="513"/>
                </a:lnTo>
                <a:lnTo>
                  <a:pt x="1485" y="509"/>
                </a:lnTo>
                <a:lnTo>
                  <a:pt x="1457" y="499"/>
                </a:lnTo>
                <a:lnTo>
                  <a:pt x="1432" y="484"/>
                </a:lnTo>
                <a:lnTo>
                  <a:pt x="1411" y="465"/>
                </a:lnTo>
                <a:lnTo>
                  <a:pt x="1393" y="441"/>
                </a:lnTo>
                <a:lnTo>
                  <a:pt x="1381" y="416"/>
                </a:lnTo>
                <a:lnTo>
                  <a:pt x="1373" y="387"/>
                </a:lnTo>
                <a:lnTo>
                  <a:pt x="1369" y="359"/>
                </a:lnTo>
                <a:lnTo>
                  <a:pt x="1373" y="329"/>
                </a:lnTo>
                <a:lnTo>
                  <a:pt x="1381" y="300"/>
                </a:lnTo>
                <a:lnTo>
                  <a:pt x="1394" y="275"/>
                </a:lnTo>
                <a:lnTo>
                  <a:pt x="1412" y="251"/>
                </a:lnTo>
                <a:lnTo>
                  <a:pt x="1434" y="232"/>
                </a:lnTo>
                <a:lnTo>
                  <a:pt x="1460" y="218"/>
                </a:lnTo>
                <a:lnTo>
                  <a:pt x="1488" y="208"/>
                </a:lnTo>
                <a:lnTo>
                  <a:pt x="1519" y="205"/>
                </a:lnTo>
                <a:close/>
                <a:moveTo>
                  <a:pt x="0" y="0"/>
                </a:moveTo>
                <a:lnTo>
                  <a:pt x="3547" y="0"/>
                </a:lnTo>
                <a:lnTo>
                  <a:pt x="3547" y="717"/>
                </a:lnTo>
                <a:lnTo>
                  <a:pt x="0" y="717"/>
                </a:lnTo>
                <a:lnTo>
                  <a:pt x="0" y="383"/>
                </a:lnTo>
                <a:lnTo>
                  <a:pt x="48" y="383"/>
                </a:lnTo>
                <a:lnTo>
                  <a:pt x="48" y="669"/>
                </a:lnTo>
                <a:lnTo>
                  <a:pt x="2652" y="669"/>
                </a:lnTo>
                <a:lnTo>
                  <a:pt x="2652" y="383"/>
                </a:lnTo>
                <a:lnTo>
                  <a:pt x="2700" y="383"/>
                </a:lnTo>
                <a:lnTo>
                  <a:pt x="2700" y="669"/>
                </a:lnTo>
                <a:lnTo>
                  <a:pt x="3499" y="669"/>
                </a:lnTo>
                <a:lnTo>
                  <a:pt x="3499" y="48"/>
                </a:lnTo>
                <a:lnTo>
                  <a:pt x="2700" y="48"/>
                </a:lnTo>
                <a:lnTo>
                  <a:pt x="2700" y="335"/>
                </a:lnTo>
                <a:lnTo>
                  <a:pt x="2652" y="335"/>
                </a:lnTo>
                <a:lnTo>
                  <a:pt x="2652" y="48"/>
                </a:lnTo>
                <a:lnTo>
                  <a:pt x="48" y="48"/>
                </a:lnTo>
                <a:lnTo>
                  <a:pt x="48" y="335"/>
                </a:lnTo>
                <a:lnTo>
                  <a:pt x="0" y="335"/>
                </a:lnTo>
                <a:lnTo>
                  <a:pt x="0" y="0"/>
                </a:lnTo>
                <a:close/>
              </a:path>
            </a:pathLst>
          </a:custGeom>
          <a:solidFill>
            <a:srgbClr val="85388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0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CFC4AB-FDE9-3042-A15E-4661BFED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Scenario planning is possible</a:t>
            </a:r>
          </a:p>
        </p:txBody>
      </p:sp>
    </p:spTree>
    <p:extLst>
      <p:ext uri="{BB962C8B-B14F-4D97-AF65-F5344CB8AC3E}">
        <p14:creationId xmlns:p14="http://schemas.microsoft.com/office/powerpoint/2010/main" val="90354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2EFF2105-B7DA-3164-B04F-CE30FBDD4EA5}"/>
              </a:ext>
            </a:extLst>
          </p:cNvPr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549671372"/>
              </p:ext>
            </p:extLst>
          </p:nvPr>
        </p:nvGraphicFramePr>
        <p:xfrm>
          <a:off x="1643711" y="2069378"/>
          <a:ext cx="8904578" cy="1744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C63CD4E-4FE7-FF4E-AA55-090A6C9C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Doing the maths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5D1A4A-3C02-A6F3-30AF-683C08B2C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To get the confidence that you’ll get the payback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E74FD8-D543-518F-B369-70A14A8D4373}"/>
              </a:ext>
            </a:extLst>
          </p:cNvPr>
          <p:cNvSpPr txBox="1"/>
          <p:nvPr/>
        </p:nvSpPr>
        <p:spPr>
          <a:xfrm>
            <a:off x="7969826" y="4164779"/>
            <a:ext cx="2389910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285750" algn="ctr">
              <a:buClr>
                <a:schemeClr val="accent3"/>
              </a:buClr>
            </a:pPr>
            <a:r>
              <a:rPr lang="en-GB" sz="1600" dirty="0">
                <a:solidFill>
                  <a:schemeClr val="accent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victim sectors the sector is smaller and may stay smaller, so this is a slice of a smaller pie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97CFEA-D502-3CF5-C2EC-D58A6847B1FA}"/>
              </a:ext>
            </a:extLst>
          </p:cNvPr>
          <p:cNvSpPr txBox="1"/>
          <p:nvPr/>
        </p:nvSpPr>
        <p:spPr>
          <a:xfrm>
            <a:off x="4897582" y="4164779"/>
            <a:ext cx="239683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285750" algn="ctr">
              <a:buClr>
                <a:schemeClr val="accent3"/>
              </a:buClr>
            </a:pPr>
            <a:r>
              <a:rPr lang="en-GB" sz="1600" dirty="0"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 share of voice has to be really very cheap to ensure payback, and it may not be! </a:t>
            </a:r>
          </a:p>
        </p:txBody>
      </p:sp>
    </p:spTree>
    <p:extLst>
      <p:ext uri="{BB962C8B-B14F-4D97-AF65-F5344CB8AC3E}">
        <p14:creationId xmlns:p14="http://schemas.microsoft.com/office/powerpoint/2010/main" val="36371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B514FD-1CB1-2A7B-BF2B-E77C05E5C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Sneak peek of the tool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BAEF38B-1CBF-BC23-D72A-3CBA3352E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332" y="1282700"/>
            <a:ext cx="9594637" cy="4810125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0319EA-A527-569A-DDAD-86E108AF53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It’ll be going live </a:t>
            </a:r>
            <a:r>
              <a:rPr lang="en-GB"/>
              <a:t>in the coming weeks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88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03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7ECE57-B5B4-F035-8B9C-447100583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/>
              <a:t>The recession will be mild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C93B09-3ABE-EE07-E386-B75AA2D32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/>
              <a:t>Advertising can still help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EC46E5-971D-04C9-F79D-67EF04E8B7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000" dirty="0"/>
              <a:t>Scenario planning is possible</a:t>
            </a:r>
          </a:p>
        </p:txBody>
      </p:sp>
    </p:spTree>
    <p:extLst>
      <p:ext uri="{BB962C8B-B14F-4D97-AF65-F5344CB8AC3E}">
        <p14:creationId xmlns:p14="http://schemas.microsoft.com/office/powerpoint/2010/main" val="317036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84F418-703D-CFE7-1E5F-2424404DE0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F5F980-0AF6-481E-4278-F4439E6A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recession will be mild</a:t>
            </a:r>
          </a:p>
        </p:txBody>
      </p:sp>
    </p:spTree>
    <p:extLst>
      <p:ext uri="{BB962C8B-B14F-4D97-AF65-F5344CB8AC3E}">
        <p14:creationId xmlns:p14="http://schemas.microsoft.com/office/powerpoint/2010/main" val="34954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2619170-71E4-296D-9DA2-62F945B0D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512326"/>
              </p:ext>
            </p:extLst>
          </p:nvPr>
        </p:nvGraphicFramePr>
        <p:xfrm>
          <a:off x="519113" y="1282700"/>
          <a:ext cx="11141075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F225BC3-2AE4-DFC4-F5C9-994845DA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No-one’s got a crystal ball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62513F-917B-5D27-EC2D-B01247A0A6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But the majority of forecasts are for a mild recession by historical standards</a:t>
            </a:r>
          </a:p>
        </p:txBody>
      </p:sp>
    </p:spTree>
    <p:extLst>
      <p:ext uri="{BB962C8B-B14F-4D97-AF65-F5344CB8AC3E}">
        <p14:creationId xmlns:p14="http://schemas.microsoft.com/office/powerpoint/2010/main" val="92870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2619170-71E4-296D-9DA2-62F945B0D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174680"/>
              </p:ext>
            </p:extLst>
          </p:nvPr>
        </p:nvGraphicFramePr>
        <p:xfrm>
          <a:off x="519113" y="1282700"/>
          <a:ext cx="11141075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F225BC3-2AE4-DFC4-F5C9-994845DA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No-one’s got a crystal ball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62513F-917B-5D27-EC2D-B01247A0A6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But the majority of forecasts are for a mild recession by historical standards</a:t>
            </a:r>
          </a:p>
        </p:txBody>
      </p:sp>
    </p:spTree>
    <p:extLst>
      <p:ext uri="{BB962C8B-B14F-4D97-AF65-F5344CB8AC3E}">
        <p14:creationId xmlns:p14="http://schemas.microsoft.com/office/powerpoint/2010/main" val="112561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E87DA7-902A-9432-1082-5D6B5B5C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can still help</a:t>
            </a:r>
          </a:p>
        </p:txBody>
      </p:sp>
    </p:spTree>
    <p:extLst>
      <p:ext uri="{BB962C8B-B14F-4D97-AF65-F5344CB8AC3E}">
        <p14:creationId xmlns:p14="http://schemas.microsoft.com/office/powerpoint/2010/main" val="103441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8179FBB2-6F30-9438-9FB6-B128FEDF06DC}"/>
              </a:ext>
            </a:extLst>
          </p:cNvPr>
          <p:cNvSpPr txBox="1"/>
          <p:nvPr/>
        </p:nvSpPr>
        <p:spPr>
          <a:xfrm>
            <a:off x="9828251" y="2456604"/>
            <a:ext cx="1322151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285750" algn="ctr">
              <a:buClr>
                <a:schemeClr val="accent3"/>
              </a:buClr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2020s:</a:t>
            </a: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rtl="0"/>
            <a:endParaRPr lang="en-GB" sz="2000" b="0" i="0" u="none" strike="noStrike" kern="1200" baseline="0" dirty="0">
              <a:solidFill>
                <a:srgbClr val="20234A"/>
              </a:solidFill>
              <a:latin typeface="Poppins" panose="00000500000000000000" pitchFamily="2" charset="0"/>
            </a:endParaRPr>
          </a:p>
          <a:p>
            <a:pPr algn="ctr" rtl="0"/>
            <a:r>
              <a:rPr lang="en-GB" sz="2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?</a:t>
            </a: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A0E00F5-1168-5C7D-0B3A-35F0C377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historical evidence for “don’t go dark” is conclusive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CF72A5-1533-F18D-7907-09A5728B0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Businesses that kept advertising outperformed those that stopped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E2289AA-D147-DB95-934B-3A33656993BB}"/>
              </a:ext>
            </a:extLst>
          </p:cNvPr>
          <p:cNvSpPr/>
          <p:nvPr/>
        </p:nvSpPr>
        <p:spPr>
          <a:xfrm>
            <a:off x="524956" y="2700095"/>
            <a:ext cx="11141052" cy="65314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7B4C7-4A6F-EA59-28CD-44E75B41D580}"/>
              </a:ext>
            </a:extLst>
          </p:cNvPr>
          <p:cNvSpPr txBox="1"/>
          <p:nvPr/>
        </p:nvSpPr>
        <p:spPr>
          <a:xfrm>
            <a:off x="825709" y="2442493"/>
            <a:ext cx="1235948" cy="28623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285750" algn="ctr">
              <a:buClr>
                <a:schemeClr val="accent3"/>
              </a:buClr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1920s:</a:t>
            </a: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r>
              <a:rPr lang="en-GB" sz="2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+20% sales</a:t>
            </a:r>
          </a:p>
          <a:p>
            <a:pPr indent="-285750" algn="ctr">
              <a:buClr>
                <a:schemeClr val="accent3"/>
              </a:buClr>
            </a:pPr>
            <a:endParaRPr lang="en-GB" sz="28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28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2C75D4-05EB-FB48-ED01-AD13175D8A57}"/>
              </a:ext>
            </a:extLst>
          </p:cNvPr>
          <p:cNvSpPr txBox="1"/>
          <p:nvPr/>
        </p:nvSpPr>
        <p:spPr>
          <a:xfrm>
            <a:off x="5223071" y="2456604"/>
            <a:ext cx="1235948" cy="32316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285750" algn="ctr">
              <a:buClr>
                <a:schemeClr val="accent3"/>
              </a:buClr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1980s:</a:t>
            </a: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r>
              <a:rPr lang="en-GB" sz="2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+50% sales</a:t>
            </a:r>
          </a:p>
          <a:p>
            <a:pPr indent="-285750" algn="ctr">
              <a:buClr>
                <a:schemeClr val="accent3"/>
              </a:buClr>
            </a:pPr>
            <a:endParaRPr lang="en-GB" sz="2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2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r>
              <a:rPr lang="en-GB" sz="2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+1% share</a:t>
            </a: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2E95D7-642B-02AD-77C8-ED216C17FFE0}"/>
              </a:ext>
            </a:extLst>
          </p:cNvPr>
          <p:cNvSpPr txBox="1"/>
          <p:nvPr/>
        </p:nvSpPr>
        <p:spPr>
          <a:xfrm>
            <a:off x="3914440" y="2442492"/>
            <a:ext cx="1235948" cy="200054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285750" algn="ctr">
              <a:buClr>
                <a:schemeClr val="accent3"/>
              </a:buClr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1970s:</a:t>
            </a: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r>
              <a:rPr lang="en-GB" sz="2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+40% sales</a:t>
            </a: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B500E0D-9EF6-FA21-009C-FF96B7D52BA4}"/>
              </a:ext>
            </a:extLst>
          </p:cNvPr>
          <p:cNvSpPr/>
          <p:nvPr/>
        </p:nvSpPr>
        <p:spPr>
          <a:xfrm>
            <a:off x="1133795" y="2751171"/>
            <a:ext cx="552660" cy="55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DB7CCB-A39B-04CC-6A29-CCCA74012DFF}"/>
              </a:ext>
            </a:extLst>
          </p:cNvPr>
          <p:cNvSpPr txBox="1"/>
          <p:nvPr/>
        </p:nvSpPr>
        <p:spPr>
          <a:xfrm>
            <a:off x="6421136" y="2456604"/>
            <a:ext cx="1235948" cy="30162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285750" algn="ctr">
              <a:buClr>
                <a:schemeClr val="accent3"/>
              </a:buClr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1990s:</a:t>
            </a: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r>
              <a:rPr lang="en-GB" sz="2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+20% sales</a:t>
            </a:r>
          </a:p>
          <a:p>
            <a:pPr indent="-285750" algn="ctr">
              <a:buClr>
                <a:schemeClr val="accent3"/>
              </a:buClr>
            </a:pP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r>
              <a:rPr lang="en-GB" sz="2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+1% share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8D5A79A-2952-4C78-8FA9-4AA53BA7BB95}"/>
              </a:ext>
            </a:extLst>
          </p:cNvPr>
          <p:cNvSpPr/>
          <p:nvPr/>
        </p:nvSpPr>
        <p:spPr>
          <a:xfrm>
            <a:off x="4219936" y="2751171"/>
            <a:ext cx="552660" cy="55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latin typeface="+mj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52FC7F0-F270-A878-46FA-15A296AF6438}"/>
              </a:ext>
            </a:extLst>
          </p:cNvPr>
          <p:cNvSpPr/>
          <p:nvPr/>
        </p:nvSpPr>
        <p:spPr>
          <a:xfrm>
            <a:off x="5529717" y="2756366"/>
            <a:ext cx="552660" cy="55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latin typeface="+mj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73ADB9-A613-7AFB-27F9-1AFA1146F6B9}"/>
              </a:ext>
            </a:extLst>
          </p:cNvPr>
          <p:cNvSpPr/>
          <p:nvPr/>
        </p:nvSpPr>
        <p:spPr>
          <a:xfrm>
            <a:off x="6746008" y="2761219"/>
            <a:ext cx="552660" cy="55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362D43-84AC-9281-D780-984A03B569A3}"/>
              </a:ext>
            </a:extLst>
          </p:cNvPr>
          <p:cNvSpPr txBox="1"/>
          <p:nvPr/>
        </p:nvSpPr>
        <p:spPr>
          <a:xfrm>
            <a:off x="7652342" y="2456604"/>
            <a:ext cx="1235948" cy="32624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285750" algn="ctr">
              <a:buClr>
                <a:schemeClr val="accent3"/>
              </a:buClr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2000s:</a:t>
            </a: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r>
              <a:rPr lang="en-GB" sz="2000" dirty="0">
                <a:solidFill>
                  <a:schemeClr val="bg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+20% sales</a:t>
            </a:r>
          </a:p>
          <a:p>
            <a:pPr indent="-285750" algn="ctr">
              <a:buClr>
                <a:schemeClr val="accent3"/>
              </a:buClr>
            </a:pP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+3.5% share</a:t>
            </a:r>
          </a:p>
          <a:p>
            <a:pPr indent="-285750" algn="ctr">
              <a:buClr>
                <a:schemeClr val="accent3"/>
              </a:buClr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Poppins SemiBold" panose="00000700000000000000" pitchFamily="2" charset="0"/>
              </a:rPr>
              <a:t>(awards)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06402B1-CB6A-7D3F-6E51-467AA234F147}"/>
              </a:ext>
            </a:extLst>
          </p:cNvPr>
          <p:cNvSpPr/>
          <p:nvPr/>
        </p:nvSpPr>
        <p:spPr>
          <a:xfrm>
            <a:off x="7956372" y="2754380"/>
            <a:ext cx="552660" cy="55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BD2E7AC-E55A-C6FA-7D29-3AE1CA866BD6}"/>
              </a:ext>
            </a:extLst>
          </p:cNvPr>
          <p:cNvSpPr/>
          <p:nvPr/>
        </p:nvSpPr>
        <p:spPr>
          <a:xfrm>
            <a:off x="10195657" y="2751171"/>
            <a:ext cx="552660" cy="55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2A947F-05C2-6960-615D-FDC5C1B284A9}"/>
              </a:ext>
            </a:extLst>
          </p:cNvPr>
          <p:cNvSpPr txBox="1"/>
          <p:nvPr/>
        </p:nvSpPr>
        <p:spPr>
          <a:xfrm>
            <a:off x="8633974" y="2456604"/>
            <a:ext cx="1322151" cy="329320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285750" algn="ctr">
              <a:buClr>
                <a:schemeClr val="accent3"/>
              </a:buClr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2010s:</a:t>
            </a: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r>
              <a:rPr lang="en-GB" sz="2000" dirty="0">
                <a:latin typeface="Poppins" panose="00000500000000000000" pitchFamily="2" charset="0"/>
                <a:cs typeface="Poppins" panose="00000500000000000000" pitchFamily="2" charset="0"/>
              </a:rPr>
              <a:t>    </a:t>
            </a:r>
            <a:r>
              <a:rPr lang="en-GB" sz="2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?</a:t>
            </a:r>
            <a:r>
              <a:rPr lang="en-GB" sz="2000" dirty="0">
                <a:solidFill>
                  <a:schemeClr val="bg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% </a:t>
            </a:r>
            <a:r>
              <a:rPr lang="en-GB" sz="2800" dirty="0">
                <a:solidFill>
                  <a:schemeClr val="bg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sales</a:t>
            </a:r>
          </a:p>
          <a:p>
            <a:pPr indent="-285750" algn="ctr">
              <a:buClr>
                <a:schemeClr val="accent3"/>
              </a:buClr>
            </a:pPr>
            <a:endParaRPr lang="en-GB" sz="1400" dirty="0">
              <a:solidFill>
                <a:schemeClr val="bg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endParaRPr lang="en-GB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-285750" algn="ctr">
              <a:buClr>
                <a:schemeClr val="accent3"/>
              </a:buClr>
            </a:pPr>
            <a:r>
              <a:rPr lang="en-GB" sz="2800" dirty="0">
                <a:solidFill>
                  <a:schemeClr val="bg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+3.5% share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813852B-D4ED-605A-0D42-F4D144D92184}"/>
              </a:ext>
            </a:extLst>
          </p:cNvPr>
          <p:cNvSpPr/>
          <p:nvPr/>
        </p:nvSpPr>
        <p:spPr>
          <a:xfrm>
            <a:off x="9018719" y="2751171"/>
            <a:ext cx="552660" cy="55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B5AFBD-F2CB-72D3-4F85-6061597A9794}"/>
              </a:ext>
            </a:extLst>
          </p:cNvPr>
          <p:cNvSpPr txBox="1"/>
          <p:nvPr/>
        </p:nvSpPr>
        <p:spPr>
          <a:xfrm>
            <a:off x="4075664" y="1491041"/>
            <a:ext cx="4039636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285750" algn="ctr">
              <a:buClr>
                <a:schemeClr val="accent3"/>
              </a:buClr>
            </a:pPr>
            <a:r>
              <a:rPr lang="en-GB" sz="1600" dirty="0">
                <a:latin typeface="Poppins" panose="00000500000000000000" pitchFamily="2" charset="0"/>
                <a:cs typeface="Poppins" panose="00000500000000000000" pitchFamily="2" charset="0"/>
              </a:rPr>
              <a:t>Sales and share for those that kept advertising vs. those that stopped</a:t>
            </a:r>
          </a:p>
          <a:p>
            <a:pPr indent="-285750" algn="ctr">
              <a:buClr>
                <a:schemeClr val="accent3"/>
              </a:buClr>
            </a:pPr>
            <a:r>
              <a:rPr lang="en-GB" sz="1200" dirty="0">
                <a:latin typeface="Poppins" panose="00000500000000000000" pitchFamily="2" charset="0"/>
                <a:cs typeface="Poppins" panose="00000500000000000000" pitchFamily="2" charset="0"/>
              </a:rPr>
              <a:t>(academic studies)</a:t>
            </a:r>
          </a:p>
        </p:txBody>
      </p:sp>
    </p:spTree>
    <p:extLst>
      <p:ext uri="{BB962C8B-B14F-4D97-AF65-F5344CB8AC3E}">
        <p14:creationId xmlns:p14="http://schemas.microsoft.com/office/powerpoint/2010/main" val="36806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603211-112A-28B9-A77B-36B167837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our more recent and nuanced study, “don’t go dark” still applies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D232D-A695-B9C7-0733-42AE7A8133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Study of survivors and thrivers in the COVID recession shows they continued to invest</a:t>
            </a:r>
          </a:p>
        </p:txBody>
      </p:sp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4D15F308-1316-4134-9642-653A29645319}"/>
              </a:ext>
            </a:extLst>
          </p:cNvPr>
          <p:cNvGraphicFramePr>
            <a:graphicFrameLocks noGrp="1"/>
          </p:cNvGraphicFramePr>
          <p:nvPr>
            <p:ph sz="half" idx="36"/>
            <p:extLst>
              <p:ext uri="{D42A27DB-BD31-4B8C-83A1-F6EECF244321}">
                <p14:modId xmlns:p14="http://schemas.microsoft.com/office/powerpoint/2010/main" val="409467828"/>
              </p:ext>
            </p:extLst>
          </p:nvPr>
        </p:nvGraphicFramePr>
        <p:xfrm>
          <a:off x="522288" y="1282700"/>
          <a:ext cx="7329487" cy="479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78F77B6-7874-6474-2E48-DE43A9D84DA6}"/>
              </a:ext>
            </a:extLst>
          </p:cNvPr>
          <p:cNvSpPr txBox="1"/>
          <p:nvPr/>
        </p:nvSpPr>
        <p:spPr>
          <a:xfrm>
            <a:off x="2491587" y="1475730"/>
            <a:ext cx="43456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600" b="0" i="0" u="none" strike="noStrike" kern="1200" spc="0" baseline="0">
                <a:solidFill>
                  <a:srgbClr val="20234A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en-GB" sz="1600" dirty="0"/>
              <a:t>Survivors &amp; thrivers a</a:t>
            </a:r>
            <a:r>
              <a:rPr lang="en-GB" sz="1600" baseline="0" dirty="0"/>
              <a:t>dvertising budget as a % of turnover during COVID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87FE51-FFAA-DE0D-D827-220E59EBC4C1}"/>
              </a:ext>
            </a:extLst>
          </p:cNvPr>
          <p:cNvCxnSpPr/>
          <p:nvPr/>
        </p:nvCxnSpPr>
        <p:spPr>
          <a:xfrm>
            <a:off x="6209166" y="2183171"/>
            <a:ext cx="0" cy="3728085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831585E-27E7-2392-AF3F-098080B5A602}"/>
              </a:ext>
            </a:extLst>
          </p:cNvPr>
          <p:cNvSpPr txBox="1"/>
          <p:nvPr/>
        </p:nvSpPr>
        <p:spPr>
          <a:xfrm>
            <a:off x="5173559" y="5971237"/>
            <a:ext cx="209130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285750" algn="ctr">
              <a:buClr>
                <a:schemeClr val="accent3"/>
              </a:buClr>
            </a:pPr>
            <a:r>
              <a:rPr lang="en-GB" sz="1400" dirty="0">
                <a:latin typeface="Poppins" panose="00000500000000000000" pitchFamily="2" charset="0"/>
                <a:cs typeface="Poppins" panose="00000500000000000000" pitchFamily="2" charset="0"/>
              </a:rPr>
              <a:t>Average pre-COVID = 12%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90A03-F04B-0EB1-6A33-06CE2649A0C1}"/>
              </a:ext>
            </a:extLst>
          </p:cNvPr>
          <p:cNvSpPr/>
          <p:nvPr/>
        </p:nvSpPr>
        <p:spPr>
          <a:xfrm>
            <a:off x="7851775" y="1558636"/>
            <a:ext cx="190786" cy="481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latin typeface="+mj-lt"/>
            </a:endParaRP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B39DE9DA-9DF0-3180-2217-543E654309F3}"/>
              </a:ext>
            </a:extLst>
          </p:cNvPr>
          <p:cNvSpPr/>
          <p:nvPr/>
        </p:nvSpPr>
        <p:spPr>
          <a:xfrm>
            <a:off x="6837223" y="2336441"/>
            <a:ext cx="4821214" cy="1070621"/>
          </a:xfrm>
          <a:prstGeom prst="leftArrow">
            <a:avLst>
              <a:gd name="adj1" fmla="val 72074"/>
              <a:gd name="adj2" fmla="val 50000"/>
            </a:avLst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accent2"/>
                </a:solidFill>
                <a:latin typeface="+mj-lt"/>
              </a:rPr>
              <a:t>Companies that survived even though they were in “in person” sectors that were badly affected e.g. transport, durables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5B451365-4F30-3E3A-FFA0-39F7CCB3AD09}"/>
              </a:ext>
            </a:extLst>
          </p:cNvPr>
          <p:cNvSpPr/>
          <p:nvPr/>
        </p:nvSpPr>
        <p:spPr>
          <a:xfrm>
            <a:off x="6837222" y="3588537"/>
            <a:ext cx="4821214" cy="1070621"/>
          </a:xfrm>
          <a:prstGeom prst="leftArrow">
            <a:avLst>
              <a:gd name="adj1" fmla="val 72074"/>
              <a:gd name="adj2" fmla="val 50000"/>
            </a:avLst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+mj-lt"/>
              </a:rPr>
              <a:t>Companies that thrived in sectors like FMCG and Financial Services that weren’t too badly affected by COVID and recession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A8A22807-D452-793D-E51A-7A2B7B315E24}"/>
              </a:ext>
            </a:extLst>
          </p:cNvPr>
          <p:cNvSpPr/>
          <p:nvPr/>
        </p:nvSpPr>
        <p:spPr>
          <a:xfrm>
            <a:off x="6837222" y="4822819"/>
            <a:ext cx="4821214" cy="1070621"/>
          </a:xfrm>
          <a:prstGeom prst="leftArrow">
            <a:avLst>
              <a:gd name="adj1" fmla="val 72074"/>
              <a:gd name="adj2" fmla="val 50000"/>
            </a:avLst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accent6"/>
                </a:solidFill>
                <a:latin typeface="+mj-lt"/>
              </a:rPr>
              <a:t>Companies that grew quickly in a sector that actually benefitted from COVID, e-commerce and direct to consumer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FA58C483-FB0F-2F8F-9C53-BBD827A458BC}"/>
              </a:ext>
            </a:extLst>
          </p:cNvPr>
          <p:cNvSpPr>
            <a:spLocks noEditPoints="1"/>
          </p:cNvSpPr>
          <p:nvPr/>
        </p:nvSpPr>
        <p:spPr bwMode="auto">
          <a:xfrm>
            <a:off x="145733" y="6356182"/>
            <a:ext cx="1730913" cy="349891"/>
          </a:xfrm>
          <a:custGeom>
            <a:avLst/>
            <a:gdLst>
              <a:gd name="T0" fmla="*/ 785 w 3547"/>
              <a:gd name="T1" fmla="*/ 383 h 717"/>
              <a:gd name="T2" fmla="*/ 384 w 3547"/>
              <a:gd name="T3" fmla="*/ 383 h 717"/>
              <a:gd name="T4" fmla="*/ 3244 w 3547"/>
              <a:gd name="T5" fmla="*/ 305 h 717"/>
              <a:gd name="T6" fmla="*/ 3194 w 3547"/>
              <a:gd name="T7" fmla="*/ 399 h 717"/>
              <a:gd name="T8" fmla="*/ 1858 w 3547"/>
              <a:gd name="T9" fmla="*/ 350 h 717"/>
              <a:gd name="T10" fmla="*/ 1875 w 3547"/>
              <a:gd name="T11" fmla="*/ 295 h 717"/>
              <a:gd name="T12" fmla="*/ 1764 w 3547"/>
              <a:gd name="T13" fmla="*/ 258 h 717"/>
              <a:gd name="T14" fmla="*/ 1430 w 3547"/>
              <a:gd name="T15" fmla="*/ 359 h 717"/>
              <a:gd name="T16" fmla="*/ 1538 w 3547"/>
              <a:gd name="T17" fmla="*/ 457 h 717"/>
              <a:gd name="T18" fmla="*/ 1600 w 3547"/>
              <a:gd name="T19" fmla="*/ 320 h 717"/>
              <a:gd name="T20" fmla="*/ 3060 w 3547"/>
              <a:gd name="T21" fmla="*/ 253 h 717"/>
              <a:gd name="T22" fmla="*/ 3083 w 3547"/>
              <a:gd name="T23" fmla="*/ 393 h 717"/>
              <a:gd name="T24" fmla="*/ 3121 w 3547"/>
              <a:gd name="T25" fmla="*/ 276 h 717"/>
              <a:gd name="T26" fmla="*/ 2948 w 3547"/>
              <a:gd name="T27" fmla="*/ 246 h 717"/>
              <a:gd name="T28" fmla="*/ 2919 w 3547"/>
              <a:gd name="T29" fmla="*/ 276 h 717"/>
              <a:gd name="T30" fmla="*/ 2949 w 3547"/>
              <a:gd name="T31" fmla="*/ 471 h 717"/>
              <a:gd name="T32" fmla="*/ 2855 w 3547"/>
              <a:gd name="T33" fmla="*/ 468 h 717"/>
              <a:gd name="T34" fmla="*/ 2855 w 3547"/>
              <a:gd name="T35" fmla="*/ 249 h 717"/>
              <a:gd name="T36" fmla="*/ 3130 w 3547"/>
              <a:gd name="T37" fmla="*/ 249 h 717"/>
              <a:gd name="T38" fmla="*/ 3151 w 3547"/>
              <a:gd name="T39" fmla="*/ 388 h 717"/>
              <a:gd name="T40" fmla="*/ 3048 w 3547"/>
              <a:gd name="T41" fmla="*/ 395 h 717"/>
              <a:gd name="T42" fmla="*/ 3050 w 3547"/>
              <a:gd name="T43" fmla="*/ 460 h 717"/>
              <a:gd name="T44" fmla="*/ 2971 w 3547"/>
              <a:gd name="T45" fmla="*/ 472 h 717"/>
              <a:gd name="T46" fmla="*/ 2996 w 3547"/>
              <a:gd name="T47" fmla="*/ 452 h 717"/>
              <a:gd name="T48" fmla="*/ 2968 w 3547"/>
              <a:gd name="T49" fmla="*/ 247 h 717"/>
              <a:gd name="T50" fmla="*/ 3271 w 3547"/>
              <a:gd name="T51" fmla="*/ 244 h 717"/>
              <a:gd name="T52" fmla="*/ 3402 w 3547"/>
              <a:gd name="T53" fmla="*/ 468 h 717"/>
              <a:gd name="T54" fmla="*/ 3303 w 3547"/>
              <a:gd name="T55" fmla="*/ 471 h 717"/>
              <a:gd name="T56" fmla="*/ 3324 w 3547"/>
              <a:gd name="T57" fmla="*/ 456 h 717"/>
              <a:gd name="T58" fmla="*/ 3187 w 3547"/>
              <a:gd name="T59" fmla="*/ 412 h 717"/>
              <a:gd name="T60" fmla="*/ 3046 w 3547"/>
              <a:gd name="T61" fmla="*/ 558 h 717"/>
              <a:gd name="T62" fmla="*/ 2809 w 3547"/>
              <a:gd name="T63" fmla="*/ 462 h 717"/>
              <a:gd name="T64" fmla="*/ 2972 w 3547"/>
              <a:gd name="T65" fmla="*/ 548 h 717"/>
              <a:gd name="T66" fmla="*/ 3184 w 3547"/>
              <a:gd name="T67" fmla="*/ 397 h 717"/>
              <a:gd name="T68" fmla="*/ 3230 w 3547"/>
              <a:gd name="T69" fmla="*/ 275 h 717"/>
              <a:gd name="T70" fmla="*/ 3261 w 3547"/>
              <a:gd name="T71" fmla="*/ 232 h 717"/>
              <a:gd name="T72" fmla="*/ 1306 w 3547"/>
              <a:gd name="T73" fmla="*/ 207 h 717"/>
              <a:gd name="T74" fmla="*/ 2244 w 3547"/>
              <a:gd name="T75" fmla="*/ 207 h 717"/>
              <a:gd name="T76" fmla="*/ 2052 w 3547"/>
              <a:gd name="T77" fmla="*/ 208 h 717"/>
              <a:gd name="T78" fmla="*/ 1920 w 3547"/>
              <a:gd name="T79" fmla="*/ 254 h 717"/>
              <a:gd name="T80" fmla="*/ 1881 w 3547"/>
              <a:gd name="T81" fmla="*/ 395 h 717"/>
              <a:gd name="T82" fmla="*/ 901 w 3547"/>
              <a:gd name="T83" fmla="*/ 207 h 717"/>
              <a:gd name="T84" fmla="*/ 510 w 3547"/>
              <a:gd name="T85" fmla="*/ 258 h 717"/>
              <a:gd name="T86" fmla="*/ 408 w 3547"/>
              <a:gd name="T87" fmla="*/ 458 h 717"/>
              <a:gd name="T88" fmla="*/ 2458 w 3547"/>
              <a:gd name="T89" fmla="*/ 286 h 717"/>
              <a:gd name="T90" fmla="*/ 2350 w 3547"/>
              <a:gd name="T91" fmla="*/ 261 h 717"/>
              <a:gd name="T92" fmla="*/ 2346 w 3547"/>
              <a:gd name="T93" fmla="*/ 317 h 717"/>
              <a:gd name="T94" fmla="*/ 2488 w 3547"/>
              <a:gd name="T95" fmla="*/ 388 h 717"/>
              <a:gd name="T96" fmla="*/ 2404 w 3547"/>
              <a:gd name="T97" fmla="*/ 513 h 717"/>
              <a:gd name="T98" fmla="*/ 2295 w 3547"/>
              <a:gd name="T99" fmla="*/ 433 h 717"/>
              <a:gd name="T100" fmla="*/ 2433 w 3547"/>
              <a:gd name="T101" fmla="*/ 429 h 717"/>
              <a:gd name="T102" fmla="*/ 2353 w 3547"/>
              <a:gd name="T103" fmla="*/ 382 h 717"/>
              <a:gd name="T104" fmla="*/ 2270 w 3547"/>
              <a:gd name="T105" fmla="*/ 278 h 717"/>
              <a:gd name="T106" fmla="*/ 1551 w 3547"/>
              <a:gd name="T107" fmla="*/ 208 h 717"/>
              <a:gd name="T108" fmla="*/ 1654 w 3547"/>
              <a:gd name="T109" fmla="*/ 417 h 717"/>
              <a:gd name="T110" fmla="*/ 1432 w 3547"/>
              <a:gd name="T111" fmla="*/ 484 h 717"/>
              <a:gd name="T112" fmla="*/ 1412 w 3547"/>
              <a:gd name="T113" fmla="*/ 251 h 717"/>
              <a:gd name="T114" fmla="*/ 0 w 3547"/>
              <a:gd name="T115" fmla="*/ 383 h 717"/>
              <a:gd name="T116" fmla="*/ 2700 w 3547"/>
              <a:gd name="T117" fmla="*/ 48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7" h="717">
                <a:moveTo>
                  <a:pt x="2561" y="335"/>
                </a:moveTo>
                <a:lnTo>
                  <a:pt x="2652" y="335"/>
                </a:lnTo>
                <a:lnTo>
                  <a:pt x="2652" y="383"/>
                </a:lnTo>
                <a:lnTo>
                  <a:pt x="2561" y="383"/>
                </a:lnTo>
                <a:lnTo>
                  <a:pt x="2561" y="335"/>
                </a:lnTo>
                <a:close/>
                <a:moveTo>
                  <a:pt x="785" y="335"/>
                </a:moveTo>
                <a:lnTo>
                  <a:pt x="875" y="335"/>
                </a:lnTo>
                <a:lnTo>
                  <a:pt x="875" y="383"/>
                </a:lnTo>
                <a:lnTo>
                  <a:pt x="785" y="383"/>
                </a:lnTo>
                <a:lnTo>
                  <a:pt x="785" y="335"/>
                </a:lnTo>
                <a:close/>
                <a:moveTo>
                  <a:pt x="539" y="335"/>
                </a:moveTo>
                <a:lnTo>
                  <a:pt x="630" y="335"/>
                </a:lnTo>
                <a:lnTo>
                  <a:pt x="630" y="383"/>
                </a:lnTo>
                <a:lnTo>
                  <a:pt x="539" y="383"/>
                </a:lnTo>
                <a:lnTo>
                  <a:pt x="539" y="335"/>
                </a:lnTo>
                <a:close/>
                <a:moveTo>
                  <a:pt x="293" y="335"/>
                </a:moveTo>
                <a:lnTo>
                  <a:pt x="384" y="335"/>
                </a:lnTo>
                <a:lnTo>
                  <a:pt x="384" y="383"/>
                </a:lnTo>
                <a:lnTo>
                  <a:pt x="293" y="383"/>
                </a:lnTo>
                <a:lnTo>
                  <a:pt x="293" y="335"/>
                </a:lnTo>
                <a:close/>
                <a:moveTo>
                  <a:pt x="48" y="335"/>
                </a:moveTo>
                <a:lnTo>
                  <a:pt x="138" y="335"/>
                </a:lnTo>
                <a:lnTo>
                  <a:pt x="138" y="383"/>
                </a:lnTo>
                <a:lnTo>
                  <a:pt x="48" y="383"/>
                </a:lnTo>
                <a:lnTo>
                  <a:pt x="48" y="335"/>
                </a:lnTo>
                <a:close/>
                <a:moveTo>
                  <a:pt x="3247" y="302"/>
                </a:moveTo>
                <a:lnTo>
                  <a:pt x="3244" y="305"/>
                </a:lnTo>
                <a:lnTo>
                  <a:pt x="3240" y="314"/>
                </a:lnTo>
                <a:lnTo>
                  <a:pt x="3234" y="325"/>
                </a:lnTo>
                <a:lnTo>
                  <a:pt x="3227" y="337"/>
                </a:lnTo>
                <a:lnTo>
                  <a:pt x="3219" y="351"/>
                </a:lnTo>
                <a:lnTo>
                  <a:pt x="3211" y="365"/>
                </a:lnTo>
                <a:lnTo>
                  <a:pt x="3205" y="379"/>
                </a:lnTo>
                <a:lnTo>
                  <a:pt x="3200" y="389"/>
                </a:lnTo>
                <a:lnTo>
                  <a:pt x="3195" y="397"/>
                </a:lnTo>
                <a:lnTo>
                  <a:pt x="3194" y="399"/>
                </a:lnTo>
                <a:lnTo>
                  <a:pt x="3297" y="399"/>
                </a:lnTo>
                <a:lnTo>
                  <a:pt x="3247" y="302"/>
                </a:lnTo>
                <a:close/>
                <a:moveTo>
                  <a:pt x="1764" y="258"/>
                </a:moveTo>
                <a:lnTo>
                  <a:pt x="1764" y="356"/>
                </a:lnTo>
                <a:lnTo>
                  <a:pt x="1838" y="356"/>
                </a:lnTo>
                <a:lnTo>
                  <a:pt x="1843" y="355"/>
                </a:lnTo>
                <a:lnTo>
                  <a:pt x="1848" y="355"/>
                </a:lnTo>
                <a:lnTo>
                  <a:pt x="1853" y="353"/>
                </a:lnTo>
                <a:lnTo>
                  <a:pt x="1858" y="350"/>
                </a:lnTo>
                <a:lnTo>
                  <a:pt x="1862" y="346"/>
                </a:lnTo>
                <a:lnTo>
                  <a:pt x="1866" y="343"/>
                </a:lnTo>
                <a:lnTo>
                  <a:pt x="1868" y="337"/>
                </a:lnTo>
                <a:lnTo>
                  <a:pt x="1872" y="332"/>
                </a:lnTo>
                <a:lnTo>
                  <a:pt x="1873" y="326"/>
                </a:lnTo>
                <a:lnTo>
                  <a:pt x="1876" y="317"/>
                </a:lnTo>
                <a:lnTo>
                  <a:pt x="1877" y="307"/>
                </a:lnTo>
                <a:lnTo>
                  <a:pt x="1876" y="301"/>
                </a:lnTo>
                <a:lnTo>
                  <a:pt x="1875" y="295"/>
                </a:lnTo>
                <a:lnTo>
                  <a:pt x="1873" y="288"/>
                </a:lnTo>
                <a:lnTo>
                  <a:pt x="1871" y="282"/>
                </a:lnTo>
                <a:lnTo>
                  <a:pt x="1867" y="277"/>
                </a:lnTo>
                <a:lnTo>
                  <a:pt x="1864" y="272"/>
                </a:lnTo>
                <a:lnTo>
                  <a:pt x="1858" y="267"/>
                </a:lnTo>
                <a:lnTo>
                  <a:pt x="1851" y="262"/>
                </a:lnTo>
                <a:lnTo>
                  <a:pt x="1843" y="259"/>
                </a:lnTo>
                <a:lnTo>
                  <a:pt x="1835" y="258"/>
                </a:lnTo>
                <a:lnTo>
                  <a:pt x="1764" y="258"/>
                </a:lnTo>
                <a:close/>
                <a:moveTo>
                  <a:pt x="1518" y="257"/>
                </a:moveTo>
                <a:lnTo>
                  <a:pt x="1498" y="259"/>
                </a:lnTo>
                <a:lnTo>
                  <a:pt x="1480" y="266"/>
                </a:lnTo>
                <a:lnTo>
                  <a:pt x="1465" y="276"/>
                </a:lnTo>
                <a:lnTo>
                  <a:pt x="1452" y="290"/>
                </a:lnTo>
                <a:lnTo>
                  <a:pt x="1442" y="305"/>
                </a:lnTo>
                <a:lnTo>
                  <a:pt x="1435" y="321"/>
                </a:lnTo>
                <a:lnTo>
                  <a:pt x="1431" y="340"/>
                </a:lnTo>
                <a:lnTo>
                  <a:pt x="1430" y="359"/>
                </a:lnTo>
                <a:lnTo>
                  <a:pt x="1431" y="378"/>
                </a:lnTo>
                <a:lnTo>
                  <a:pt x="1436" y="397"/>
                </a:lnTo>
                <a:lnTo>
                  <a:pt x="1442" y="413"/>
                </a:lnTo>
                <a:lnTo>
                  <a:pt x="1452" y="428"/>
                </a:lnTo>
                <a:lnTo>
                  <a:pt x="1465" y="442"/>
                </a:lnTo>
                <a:lnTo>
                  <a:pt x="1480" y="451"/>
                </a:lnTo>
                <a:lnTo>
                  <a:pt x="1498" y="458"/>
                </a:lnTo>
                <a:lnTo>
                  <a:pt x="1518" y="460"/>
                </a:lnTo>
                <a:lnTo>
                  <a:pt x="1538" y="457"/>
                </a:lnTo>
                <a:lnTo>
                  <a:pt x="1556" y="451"/>
                </a:lnTo>
                <a:lnTo>
                  <a:pt x="1571" y="441"/>
                </a:lnTo>
                <a:lnTo>
                  <a:pt x="1583" y="428"/>
                </a:lnTo>
                <a:lnTo>
                  <a:pt x="1594" y="413"/>
                </a:lnTo>
                <a:lnTo>
                  <a:pt x="1601" y="395"/>
                </a:lnTo>
                <a:lnTo>
                  <a:pt x="1605" y="377"/>
                </a:lnTo>
                <a:lnTo>
                  <a:pt x="1606" y="359"/>
                </a:lnTo>
                <a:lnTo>
                  <a:pt x="1605" y="339"/>
                </a:lnTo>
                <a:lnTo>
                  <a:pt x="1600" y="320"/>
                </a:lnTo>
                <a:lnTo>
                  <a:pt x="1592" y="303"/>
                </a:lnTo>
                <a:lnTo>
                  <a:pt x="1582" y="288"/>
                </a:lnTo>
                <a:lnTo>
                  <a:pt x="1570" y="276"/>
                </a:lnTo>
                <a:lnTo>
                  <a:pt x="1555" y="266"/>
                </a:lnTo>
                <a:lnTo>
                  <a:pt x="1537" y="259"/>
                </a:lnTo>
                <a:lnTo>
                  <a:pt x="1518" y="257"/>
                </a:lnTo>
                <a:close/>
                <a:moveTo>
                  <a:pt x="3079" y="251"/>
                </a:moveTo>
                <a:lnTo>
                  <a:pt x="3070" y="251"/>
                </a:lnTo>
                <a:lnTo>
                  <a:pt x="3060" y="253"/>
                </a:lnTo>
                <a:lnTo>
                  <a:pt x="3053" y="257"/>
                </a:lnTo>
                <a:lnTo>
                  <a:pt x="3046" y="264"/>
                </a:lnTo>
                <a:lnTo>
                  <a:pt x="3045" y="276"/>
                </a:lnTo>
                <a:lnTo>
                  <a:pt x="3045" y="375"/>
                </a:lnTo>
                <a:lnTo>
                  <a:pt x="3046" y="384"/>
                </a:lnTo>
                <a:lnTo>
                  <a:pt x="3050" y="389"/>
                </a:lnTo>
                <a:lnTo>
                  <a:pt x="3059" y="393"/>
                </a:lnTo>
                <a:lnTo>
                  <a:pt x="3073" y="394"/>
                </a:lnTo>
                <a:lnTo>
                  <a:pt x="3083" y="393"/>
                </a:lnTo>
                <a:lnTo>
                  <a:pt x="3093" y="389"/>
                </a:lnTo>
                <a:lnTo>
                  <a:pt x="3104" y="383"/>
                </a:lnTo>
                <a:lnTo>
                  <a:pt x="3116" y="373"/>
                </a:lnTo>
                <a:lnTo>
                  <a:pt x="3124" y="360"/>
                </a:lnTo>
                <a:lnTo>
                  <a:pt x="3130" y="344"/>
                </a:lnTo>
                <a:lnTo>
                  <a:pt x="3132" y="324"/>
                </a:lnTo>
                <a:lnTo>
                  <a:pt x="3131" y="303"/>
                </a:lnTo>
                <a:lnTo>
                  <a:pt x="3127" y="287"/>
                </a:lnTo>
                <a:lnTo>
                  <a:pt x="3121" y="276"/>
                </a:lnTo>
                <a:lnTo>
                  <a:pt x="3114" y="267"/>
                </a:lnTo>
                <a:lnTo>
                  <a:pt x="3107" y="261"/>
                </a:lnTo>
                <a:lnTo>
                  <a:pt x="3101" y="257"/>
                </a:lnTo>
                <a:lnTo>
                  <a:pt x="3094" y="254"/>
                </a:lnTo>
                <a:lnTo>
                  <a:pt x="3088" y="252"/>
                </a:lnTo>
                <a:lnTo>
                  <a:pt x="3079" y="251"/>
                </a:lnTo>
                <a:close/>
                <a:moveTo>
                  <a:pt x="2845" y="244"/>
                </a:moveTo>
                <a:lnTo>
                  <a:pt x="2946" y="244"/>
                </a:lnTo>
                <a:lnTo>
                  <a:pt x="2948" y="246"/>
                </a:lnTo>
                <a:lnTo>
                  <a:pt x="2949" y="246"/>
                </a:lnTo>
                <a:lnTo>
                  <a:pt x="2948" y="247"/>
                </a:lnTo>
                <a:lnTo>
                  <a:pt x="2946" y="247"/>
                </a:lnTo>
                <a:lnTo>
                  <a:pt x="2941" y="248"/>
                </a:lnTo>
                <a:lnTo>
                  <a:pt x="2935" y="249"/>
                </a:lnTo>
                <a:lnTo>
                  <a:pt x="2930" y="252"/>
                </a:lnTo>
                <a:lnTo>
                  <a:pt x="2924" y="257"/>
                </a:lnTo>
                <a:lnTo>
                  <a:pt x="2920" y="264"/>
                </a:lnTo>
                <a:lnTo>
                  <a:pt x="2919" y="276"/>
                </a:lnTo>
                <a:lnTo>
                  <a:pt x="2919" y="441"/>
                </a:lnTo>
                <a:lnTo>
                  <a:pt x="2920" y="452"/>
                </a:lnTo>
                <a:lnTo>
                  <a:pt x="2924" y="460"/>
                </a:lnTo>
                <a:lnTo>
                  <a:pt x="2930" y="465"/>
                </a:lnTo>
                <a:lnTo>
                  <a:pt x="2935" y="468"/>
                </a:lnTo>
                <a:lnTo>
                  <a:pt x="2941" y="470"/>
                </a:lnTo>
                <a:lnTo>
                  <a:pt x="2946" y="470"/>
                </a:lnTo>
                <a:lnTo>
                  <a:pt x="2948" y="471"/>
                </a:lnTo>
                <a:lnTo>
                  <a:pt x="2949" y="471"/>
                </a:lnTo>
                <a:lnTo>
                  <a:pt x="2948" y="472"/>
                </a:lnTo>
                <a:lnTo>
                  <a:pt x="2946" y="472"/>
                </a:lnTo>
                <a:lnTo>
                  <a:pt x="2845" y="472"/>
                </a:lnTo>
                <a:lnTo>
                  <a:pt x="2842" y="472"/>
                </a:lnTo>
                <a:lnTo>
                  <a:pt x="2842" y="471"/>
                </a:lnTo>
                <a:lnTo>
                  <a:pt x="2843" y="471"/>
                </a:lnTo>
                <a:lnTo>
                  <a:pt x="2846" y="470"/>
                </a:lnTo>
                <a:lnTo>
                  <a:pt x="2850" y="470"/>
                </a:lnTo>
                <a:lnTo>
                  <a:pt x="2855" y="468"/>
                </a:lnTo>
                <a:lnTo>
                  <a:pt x="2861" y="465"/>
                </a:lnTo>
                <a:lnTo>
                  <a:pt x="2866" y="460"/>
                </a:lnTo>
                <a:lnTo>
                  <a:pt x="2870" y="452"/>
                </a:lnTo>
                <a:lnTo>
                  <a:pt x="2871" y="441"/>
                </a:lnTo>
                <a:lnTo>
                  <a:pt x="2871" y="276"/>
                </a:lnTo>
                <a:lnTo>
                  <a:pt x="2870" y="264"/>
                </a:lnTo>
                <a:lnTo>
                  <a:pt x="2866" y="257"/>
                </a:lnTo>
                <a:lnTo>
                  <a:pt x="2861" y="252"/>
                </a:lnTo>
                <a:lnTo>
                  <a:pt x="2855" y="249"/>
                </a:lnTo>
                <a:lnTo>
                  <a:pt x="2850" y="248"/>
                </a:lnTo>
                <a:lnTo>
                  <a:pt x="2846" y="247"/>
                </a:lnTo>
                <a:lnTo>
                  <a:pt x="2843" y="247"/>
                </a:lnTo>
                <a:lnTo>
                  <a:pt x="2842" y="246"/>
                </a:lnTo>
                <a:lnTo>
                  <a:pt x="2842" y="246"/>
                </a:lnTo>
                <a:lnTo>
                  <a:pt x="2845" y="244"/>
                </a:lnTo>
                <a:close/>
                <a:moveTo>
                  <a:pt x="3084" y="244"/>
                </a:moveTo>
                <a:lnTo>
                  <a:pt x="3108" y="246"/>
                </a:lnTo>
                <a:lnTo>
                  <a:pt x="3130" y="249"/>
                </a:lnTo>
                <a:lnTo>
                  <a:pt x="3147" y="257"/>
                </a:lnTo>
                <a:lnTo>
                  <a:pt x="3162" y="268"/>
                </a:lnTo>
                <a:lnTo>
                  <a:pt x="3174" y="282"/>
                </a:lnTo>
                <a:lnTo>
                  <a:pt x="3181" y="300"/>
                </a:lnTo>
                <a:lnTo>
                  <a:pt x="3182" y="322"/>
                </a:lnTo>
                <a:lnTo>
                  <a:pt x="3181" y="343"/>
                </a:lnTo>
                <a:lnTo>
                  <a:pt x="3174" y="360"/>
                </a:lnTo>
                <a:lnTo>
                  <a:pt x="3164" y="375"/>
                </a:lnTo>
                <a:lnTo>
                  <a:pt x="3151" y="388"/>
                </a:lnTo>
                <a:lnTo>
                  <a:pt x="3137" y="397"/>
                </a:lnTo>
                <a:lnTo>
                  <a:pt x="3122" y="403"/>
                </a:lnTo>
                <a:lnTo>
                  <a:pt x="3106" y="408"/>
                </a:lnTo>
                <a:lnTo>
                  <a:pt x="3092" y="409"/>
                </a:lnTo>
                <a:lnTo>
                  <a:pt x="3075" y="407"/>
                </a:lnTo>
                <a:lnTo>
                  <a:pt x="3063" y="403"/>
                </a:lnTo>
                <a:lnTo>
                  <a:pt x="3054" y="399"/>
                </a:lnTo>
                <a:lnTo>
                  <a:pt x="3050" y="397"/>
                </a:lnTo>
                <a:lnTo>
                  <a:pt x="3048" y="395"/>
                </a:lnTo>
                <a:lnTo>
                  <a:pt x="3046" y="395"/>
                </a:lnTo>
                <a:lnTo>
                  <a:pt x="3045" y="395"/>
                </a:lnTo>
                <a:lnTo>
                  <a:pt x="3045" y="397"/>
                </a:lnTo>
                <a:lnTo>
                  <a:pt x="3045" y="399"/>
                </a:lnTo>
                <a:lnTo>
                  <a:pt x="3045" y="402"/>
                </a:lnTo>
                <a:lnTo>
                  <a:pt x="3045" y="404"/>
                </a:lnTo>
                <a:lnTo>
                  <a:pt x="3045" y="441"/>
                </a:lnTo>
                <a:lnTo>
                  <a:pt x="3046" y="452"/>
                </a:lnTo>
                <a:lnTo>
                  <a:pt x="3050" y="460"/>
                </a:lnTo>
                <a:lnTo>
                  <a:pt x="3055" y="465"/>
                </a:lnTo>
                <a:lnTo>
                  <a:pt x="3061" y="468"/>
                </a:lnTo>
                <a:lnTo>
                  <a:pt x="3067" y="470"/>
                </a:lnTo>
                <a:lnTo>
                  <a:pt x="3070" y="470"/>
                </a:lnTo>
                <a:lnTo>
                  <a:pt x="3073" y="471"/>
                </a:lnTo>
                <a:lnTo>
                  <a:pt x="3074" y="471"/>
                </a:lnTo>
                <a:lnTo>
                  <a:pt x="3074" y="472"/>
                </a:lnTo>
                <a:lnTo>
                  <a:pt x="3072" y="472"/>
                </a:lnTo>
                <a:lnTo>
                  <a:pt x="2971" y="472"/>
                </a:lnTo>
                <a:lnTo>
                  <a:pt x="2968" y="472"/>
                </a:lnTo>
                <a:lnTo>
                  <a:pt x="2967" y="471"/>
                </a:lnTo>
                <a:lnTo>
                  <a:pt x="2968" y="471"/>
                </a:lnTo>
                <a:lnTo>
                  <a:pt x="2971" y="470"/>
                </a:lnTo>
                <a:lnTo>
                  <a:pt x="2976" y="470"/>
                </a:lnTo>
                <a:lnTo>
                  <a:pt x="2981" y="468"/>
                </a:lnTo>
                <a:lnTo>
                  <a:pt x="2987" y="465"/>
                </a:lnTo>
                <a:lnTo>
                  <a:pt x="2992" y="460"/>
                </a:lnTo>
                <a:lnTo>
                  <a:pt x="2996" y="452"/>
                </a:lnTo>
                <a:lnTo>
                  <a:pt x="2997" y="441"/>
                </a:lnTo>
                <a:lnTo>
                  <a:pt x="2997" y="276"/>
                </a:lnTo>
                <a:lnTo>
                  <a:pt x="2996" y="264"/>
                </a:lnTo>
                <a:lnTo>
                  <a:pt x="2992" y="257"/>
                </a:lnTo>
                <a:lnTo>
                  <a:pt x="2987" y="252"/>
                </a:lnTo>
                <a:lnTo>
                  <a:pt x="2981" y="249"/>
                </a:lnTo>
                <a:lnTo>
                  <a:pt x="2976" y="248"/>
                </a:lnTo>
                <a:lnTo>
                  <a:pt x="2971" y="247"/>
                </a:lnTo>
                <a:lnTo>
                  <a:pt x="2968" y="247"/>
                </a:lnTo>
                <a:lnTo>
                  <a:pt x="2967" y="246"/>
                </a:lnTo>
                <a:lnTo>
                  <a:pt x="2968" y="246"/>
                </a:lnTo>
                <a:lnTo>
                  <a:pt x="2971" y="244"/>
                </a:lnTo>
                <a:lnTo>
                  <a:pt x="3084" y="244"/>
                </a:lnTo>
                <a:close/>
                <a:moveTo>
                  <a:pt x="3262" y="230"/>
                </a:moveTo>
                <a:lnTo>
                  <a:pt x="3263" y="230"/>
                </a:lnTo>
                <a:lnTo>
                  <a:pt x="3264" y="232"/>
                </a:lnTo>
                <a:lnTo>
                  <a:pt x="3266" y="235"/>
                </a:lnTo>
                <a:lnTo>
                  <a:pt x="3271" y="244"/>
                </a:lnTo>
                <a:lnTo>
                  <a:pt x="3276" y="253"/>
                </a:lnTo>
                <a:lnTo>
                  <a:pt x="3281" y="264"/>
                </a:lnTo>
                <a:lnTo>
                  <a:pt x="3286" y="273"/>
                </a:lnTo>
                <a:lnTo>
                  <a:pt x="3290" y="280"/>
                </a:lnTo>
                <a:lnTo>
                  <a:pt x="3291" y="282"/>
                </a:lnTo>
                <a:lnTo>
                  <a:pt x="3376" y="442"/>
                </a:lnTo>
                <a:lnTo>
                  <a:pt x="3385" y="456"/>
                </a:lnTo>
                <a:lnTo>
                  <a:pt x="3394" y="463"/>
                </a:lnTo>
                <a:lnTo>
                  <a:pt x="3402" y="468"/>
                </a:lnTo>
                <a:lnTo>
                  <a:pt x="3409" y="470"/>
                </a:lnTo>
                <a:lnTo>
                  <a:pt x="3412" y="471"/>
                </a:lnTo>
                <a:lnTo>
                  <a:pt x="3413" y="471"/>
                </a:lnTo>
                <a:lnTo>
                  <a:pt x="3412" y="472"/>
                </a:lnTo>
                <a:lnTo>
                  <a:pt x="3409" y="472"/>
                </a:lnTo>
                <a:lnTo>
                  <a:pt x="3305" y="472"/>
                </a:lnTo>
                <a:lnTo>
                  <a:pt x="3302" y="472"/>
                </a:lnTo>
                <a:lnTo>
                  <a:pt x="3302" y="471"/>
                </a:lnTo>
                <a:lnTo>
                  <a:pt x="3303" y="471"/>
                </a:lnTo>
                <a:lnTo>
                  <a:pt x="3306" y="470"/>
                </a:lnTo>
                <a:lnTo>
                  <a:pt x="3308" y="470"/>
                </a:lnTo>
                <a:lnTo>
                  <a:pt x="3312" y="468"/>
                </a:lnTo>
                <a:lnTo>
                  <a:pt x="3316" y="468"/>
                </a:lnTo>
                <a:lnTo>
                  <a:pt x="3319" y="467"/>
                </a:lnTo>
                <a:lnTo>
                  <a:pt x="3321" y="465"/>
                </a:lnTo>
                <a:lnTo>
                  <a:pt x="3324" y="462"/>
                </a:lnTo>
                <a:lnTo>
                  <a:pt x="3324" y="458"/>
                </a:lnTo>
                <a:lnTo>
                  <a:pt x="3324" y="456"/>
                </a:lnTo>
                <a:lnTo>
                  <a:pt x="3324" y="452"/>
                </a:lnTo>
                <a:lnTo>
                  <a:pt x="3322" y="448"/>
                </a:lnTo>
                <a:lnTo>
                  <a:pt x="3321" y="446"/>
                </a:lnTo>
                <a:lnTo>
                  <a:pt x="3320" y="443"/>
                </a:lnTo>
                <a:lnTo>
                  <a:pt x="3319" y="441"/>
                </a:lnTo>
                <a:lnTo>
                  <a:pt x="3319" y="441"/>
                </a:lnTo>
                <a:lnTo>
                  <a:pt x="3302" y="409"/>
                </a:lnTo>
                <a:lnTo>
                  <a:pt x="3189" y="409"/>
                </a:lnTo>
                <a:lnTo>
                  <a:pt x="3187" y="412"/>
                </a:lnTo>
                <a:lnTo>
                  <a:pt x="3184" y="419"/>
                </a:lnTo>
                <a:lnTo>
                  <a:pt x="3177" y="431"/>
                </a:lnTo>
                <a:lnTo>
                  <a:pt x="3170" y="445"/>
                </a:lnTo>
                <a:lnTo>
                  <a:pt x="3160" y="460"/>
                </a:lnTo>
                <a:lnTo>
                  <a:pt x="3150" y="475"/>
                </a:lnTo>
                <a:lnTo>
                  <a:pt x="3138" y="490"/>
                </a:lnTo>
                <a:lnTo>
                  <a:pt x="3109" y="519"/>
                </a:lnTo>
                <a:lnTo>
                  <a:pt x="3078" y="541"/>
                </a:lnTo>
                <a:lnTo>
                  <a:pt x="3046" y="558"/>
                </a:lnTo>
                <a:lnTo>
                  <a:pt x="3014" y="567"/>
                </a:lnTo>
                <a:lnTo>
                  <a:pt x="2980" y="570"/>
                </a:lnTo>
                <a:lnTo>
                  <a:pt x="2947" y="567"/>
                </a:lnTo>
                <a:lnTo>
                  <a:pt x="2915" y="558"/>
                </a:lnTo>
                <a:lnTo>
                  <a:pt x="2885" y="543"/>
                </a:lnTo>
                <a:lnTo>
                  <a:pt x="2857" y="523"/>
                </a:lnTo>
                <a:lnTo>
                  <a:pt x="2832" y="496"/>
                </a:lnTo>
                <a:lnTo>
                  <a:pt x="2811" y="465"/>
                </a:lnTo>
                <a:lnTo>
                  <a:pt x="2809" y="462"/>
                </a:lnTo>
                <a:lnTo>
                  <a:pt x="2809" y="461"/>
                </a:lnTo>
                <a:lnTo>
                  <a:pt x="2809" y="461"/>
                </a:lnTo>
                <a:lnTo>
                  <a:pt x="2811" y="462"/>
                </a:lnTo>
                <a:lnTo>
                  <a:pt x="2812" y="463"/>
                </a:lnTo>
                <a:lnTo>
                  <a:pt x="2841" y="491"/>
                </a:lnTo>
                <a:lnTo>
                  <a:pt x="2872" y="514"/>
                </a:lnTo>
                <a:lnTo>
                  <a:pt x="2905" y="531"/>
                </a:lnTo>
                <a:lnTo>
                  <a:pt x="2938" y="543"/>
                </a:lnTo>
                <a:lnTo>
                  <a:pt x="2972" y="548"/>
                </a:lnTo>
                <a:lnTo>
                  <a:pt x="3006" y="548"/>
                </a:lnTo>
                <a:lnTo>
                  <a:pt x="3039" y="541"/>
                </a:lnTo>
                <a:lnTo>
                  <a:pt x="3072" y="528"/>
                </a:lnTo>
                <a:lnTo>
                  <a:pt x="3102" y="509"/>
                </a:lnTo>
                <a:lnTo>
                  <a:pt x="3130" y="482"/>
                </a:lnTo>
                <a:lnTo>
                  <a:pt x="3148" y="458"/>
                </a:lnTo>
                <a:lnTo>
                  <a:pt x="3162" y="436"/>
                </a:lnTo>
                <a:lnTo>
                  <a:pt x="3175" y="414"/>
                </a:lnTo>
                <a:lnTo>
                  <a:pt x="3184" y="397"/>
                </a:lnTo>
                <a:lnTo>
                  <a:pt x="3196" y="374"/>
                </a:lnTo>
                <a:lnTo>
                  <a:pt x="3208" y="353"/>
                </a:lnTo>
                <a:lnTo>
                  <a:pt x="3219" y="332"/>
                </a:lnTo>
                <a:lnTo>
                  <a:pt x="3228" y="316"/>
                </a:lnTo>
                <a:lnTo>
                  <a:pt x="3234" y="302"/>
                </a:lnTo>
                <a:lnTo>
                  <a:pt x="3239" y="295"/>
                </a:lnTo>
                <a:lnTo>
                  <a:pt x="3240" y="291"/>
                </a:lnTo>
                <a:lnTo>
                  <a:pt x="3235" y="282"/>
                </a:lnTo>
                <a:lnTo>
                  <a:pt x="3230" y="275"/>
                </a:lnTo>
                <a:lnTo>
                  <a:pt x="3224" y="268"/>
                </a:lnTo>
                <a:lnTo>
                  <a:pt x="3216" y="264"/>
                </a:lnTo>
                <a:lnTo>
                  <a:pt x="3214" y="264"/>
                </a:lnTo>
                <a:lnTo>
                  <a:pt x="3214" y="263"/>
                </a:lnTo>
                <a:lnTo>
                  <a:pt x="3214" y="263"/>
                </a:lnTo>
                <a:lnTo>
                  <a:pt x="3215" y="262"/>
                </a:lnTo>
                <a:lnTo>
                  <a:pt x="3233" y="256"/>
                </a:lnTo>
                <a:lnTo>
                  <a:pt x="3248" y="246"/>
                </a:lnTo>
                <a:lnTo>
                  <a:pt x="3261" y="232"/>
                </a:lnTo>
                <a:lnTo>
                  <a:pt x="3262" y="230"/>
                </a:lnTo>
                <a:lnTo>
                  <a:pt x="3262" y="230"/>
                </a:lnTo>
                <a:close/>
                <a:moveTo>
                  <a:pt x="925" y="207"/>
                </a:moveTo>
                <a:lnTo>
                  <a:pt x="982" y="207"/>
                </a:lnTo>
                <a:lnTo>
                  <a:pt x="1045" y="432"/>
                </a:lnTo>
                <a:lnTo>
                  <a:pt x="1111" y="207"/>
                </a:lnTo>
                <a:lnTo>
                  <a:pt x="1178" y="207"/>
                </a:lnTo>
                <a:lnTo>
                  <a:pt x="1243" y="432"/>
                </a:lnTo>
                <a:lnTo>
                  <a:pt x="1306" y="207"/>
                </a:lnTo>
                <a:lnTo>
                  <a:pt x="1366" y="207"/>
                </a:lnTo>
                <a:lnTo>
                  <a:pt x="1284" y="510"/>
                </a:lnTo>
                <a:lnTo>
                  <a:pt x="1213" y="510"/>
                </a:lnTo>
                <a:lnTo>
                  <a:pt x="1145" y="298"/>
                </a:lnTo>
                <a:lnTo>
                  <a:pt x="1076" y="510"/>
                </a:lnTo>
                <a:lnTo>
                  <a:pt x="1006" y="510"/>
                </a:lnTo>
                <a:lnTo>
                  <a:pt x="925" y="207"/>
                </a:lnTo>
                <a:close/>
                <a:moveTo>
                  <a:pt x="2179" y="207"/>
                </a:moveTo>
                <a:lnTo>
                  <a:pt x="2244" y="207"/>
                </a:lnTo>
                <a:lnTo>
                  <a:pt x="2128" y="341"/>
                </a:lnTo>
                <a:lnTo>
                  <a:pt x="2251" y="510"/>
                </a:lnTo>
                <a:lnTo>
                  <a:pt x="2185" y="510"/>
                </a:lnTo>
                <a:lnTo>
                  <a:pt x="2090" y="379"/>
                </a:lnTo>
                <a:lnTo>
                  <a:pt x="2052" y="419"/>
                </a:lnTo>
                <a:lnTo>
                  <a:pt x="2052" y="510"/>
                </a:lnTo>
                <a:lnTo>
                  <a:pt x="1993" y="510"/>
                </a:lnTo>
                <a:lnTo>
                  <a:pt x="1993" y="208"/>
                </a:lnTo>
                <a:lnTo>
                  <a:pt x="2052" y="208"/>
                </a:lnTo>
                <a:lnTo>
                  <a:pt x="2052" y="351"/>
                </a:lnTo>
                <a:lnTo>
                  <a:pt x="2179" y="207"/>
                </a:lnTo>
                <a:close/>
                <a:moveTo>
                  <a:pt x="1706" y="207"/>
                </a:moveTo>
                <a:lnTo>
                  <a:pt x="1839" y="207"/>
                </a:lnTo>
                <a:lnTo>
                  <a:pt x="1859" y="209"/>
                </a:lnTo>
                <a:lnTo>
                  <a:pt x="1878" y="215"/>
                </a:lnTo>
                <a:lnTo>
                  <a:pt x="1895" y="225"/>
                </a:lnTo>
                <a:lnTo>
                  <a:pt x="1909" y="239"/>
                </a:lnTo>
                <a:lnTo>
                  <a:pt x="1920" y="254"/>
                </a:lnTo>
                <a:lnTo>
                  <a:pt x="1929" y="271"/>
                </a:lnTo>
                <a:lnTo>
                  <a:pt x="1934" y="290"/>
                </a:lnTo>
                <a:lnTo>
                  <a:pt x="1936" y="307"/>
                </a:lnTo>
                <a:lnTo>
                  <a:pt x="1934" y="326"/>
                </a:lnTo>
                <a:lnTo>
                  <a:pt x="1930" y="345"/>
                </a:lnTo>
                <a:lnTo>
                  <a:pt x="1921" y="361"/>
                </a:lnTo>
                <a:lnTo>
                  <a:pt x="1910" y="375"/>
                </a:lnTo>
                <a:lnTo>
                  <a:pt x="1897" y="388"/>
                </a:lnTo>
                <a:lnTo>
                  <a:pt x="1881" y="395"/>
                </a:lnTo>
                <a:lnTo>
                  <a:pt x="1950" y="510"/>
                </a:lnTo>
                <a:lnTo>
                  <a:pt x="1885" y="510"/>
                </a:lnTo>
                <a:lnTo>
                  <a:pt x="1823" y="408"/>
                </a:lnTo>
                <a:lnTo>
                  <a:pt x="1764" y="408"/>
                </a:lnTo>
                <a:lnTo>
                  <a:pt x="1764" y="510"/>
                </a:lnTo>
                <a:lnTo>
                  <a:pt x="1706" y="510"/>
                </a:lnTo>
                <a:lnTo>
                  <a:pt x="1706" y="207"/>
                </a:lnTo>
                <a:close/>
                <a:moveTo>
                  <a:pt x="696" y="207"/>
                </a:moveTo>
                <a:lnTo>
                  <a:pt x="901" y="207"/>
                </a:lnTo>
                <a:lnTo>
                  <a:pt x="901" y="258"/>
                </a:lnTo>
                <a:lnTo>
                  <a:pt x="756" y="258"/>
                </a:lnTo>
                <a:lnTo>
                  <a:pt x="756" y="510"/>
                </a:lnTo>
                <a:lnTo>
                  <a:pt x="696" y="510"/>
                </a:lnTo>
                <a:lnTo>
                  <a:pt x="696" y="207"/>
                </a:lnTo>
                <a:close/>
                <a:moveTo>
                  <a:pt x="451" y="207"/>
                </a:moveTo>
                <a:lnTo>
                  <a:pt x="654" y="207"/>
                </a:lnTo>
                <a:lnTo>
                  <a:pt x="654" y="258"/>
                </a:lnTo>
                <a:lnTo>
                  <a:pt x="510" y="258"/>
                </a:lnTo>
                <a:lnTo>
                  <a:pt x="510" y="510"/>
                </a:lnTo>
                <a:lnTo>
                  <a:pt x="451" y="510"/>
                </a:lnTo>
                <a:lnTo>
                  <a:pt x="451" y="207"/>
                </a:lnTo>
                <a:close/>
                <a:moveTo>
                  <a:pt x="205" y="207"/>
                </a:moveTo>
                <a:lnTo>
                  <a:pt x="408" y="207"/>
                </a:lnTo>
                <a:lnTo>
                  <a:pt x="408" y="258"/>
                </a:lnTo>
                <a:lnTo>
                  <a:pt x="263" y="258"/>
                </a:lnTo>
                <a:lnTo>
                  <a:pt x="263" y="458"/>
                </a:lnTo>
                <a:lnTo>
                  <a:pt x="408" y="458"/>
                </a:lnTo>
                <a:lnTo>
                  <a:pt x="408" y="510"/>
                </a:lnTo>
                <a:lnTo>
                  <a:pt x="205" y="510"/>
                </a:lnTo>
                <a:lnTo>
                  <a:pt x="205" y="207"/>
                </a:lnTo>
                <a:close/>
                <a:moveTo>
                  <a:pt x="2379" y="205"/>
                </a:moveTo>
                <a:lnTo>
                  <a:pt x="2409" y="208"/>
                </a:lnTo>
                <a:lnTo>
                  <a:pt x="2438" y="214"/>
                </a:lnTo>
                <a:lnTo>
                  <a:pt x="2463" y="225"/>
                </a:lnTo>
                <a:lnTo>
                  <a:pt x="2484" y="238"/>
                </a:lnTo>
                <a:lnTo>
                  <a:pt x="2458" y="286"/>
                </a:lnTo>
                <a:lnTo>
                  <a:pt x="2455" y="285"/>
                </a:lnTo>
                <a:lnTo>
                  <a:pt x="2452" y="281"/>
                </a:lnTo>
                <a:lnTo>
                  <a:pt x="2448" y="278"/>
                </a:lnTo>
                <a:lnTo>
                  <a:pt x="2439" y="273"/>
                </a:lnTo>
                <a:lnTo>
                  <a:pt x="2428" y="268"/>
                </a:lnTo>
                <a:lnTo>
                  <a:pt x="2404" y="259"/>
                </a:lnTo>
                <a:lnTo>
                  <a:pt x="2376" y="257"/>
                </a:lnTo>
                <a:lnTo>
                  <a:pt x="2362" y="257"/>
                </a:lnTo>
                <a:lnTo>
                  <a:pt x="2350" y="261"/>
                </a:lnTo>
                <a:lnTo>
                  <a:pt x="2341" y="266"/>
                </a:lnTo>
                <a:lnTo>
                  <a:pt x="2332" y="276"/>
                </a:lnTo>
                <a:lnTo>
                  <a:pt x="2328" y="291"/>
                </a:lnTo>
                <a:lnTo>
                  <a:pt x="2329" y="296"/>
                </a:lnTo>
                <a:lnTo>
                  <a:pt x="2331" y="302"/>
                </a:lnTo>
                <a:lnTo>
                  <a:pt x="2333" y="306"/>
                </a:lnTo>
                <a:lnTo>
                  <a:pt x="2336" y="310"/>
                </a:lnTo>
                <a:lnTo>
                  <a:pt x="2341" y="314"/>
                </a:lnTo>
                <a:lnTo>
                  <a:pt x="2346" y="317"/>
                </a:lnTo>
                <a:lnTo>
                  <a:pt x="2356" y="321"/>
                </a:lnTo>
                <a:lnTo>
                  <a:pt x="2367" y="325"/>
                </a:lnTo>
                <a:lnTo>
                  <a:pt x="2397" y="334"/>
                </a:lnTo>
                <a:lnTo>
                  <a:pt x="2419" y="340"/>
                </a:lnTo>
                <a:lnTo>
                  <a:pt x="2438" y="346"/>
                </a:lnTo>
                <a:lnTo>
                  <a:pt x="2454" y="354"/>
                </a:lnTo>
                <a:lnTo>
                  <a:pt x="2469" y="364"/>
                </a:lnTo>
                <a:lnTo>
                  <a:pt x="2479" y="375"/>
                </a:lnTo>
                <a:lnTo>
                  <a:pt x="2488" y="388"/>
                </a:lnTo>
                <a:lnTo>
                  <a:pt x="2493" y="404"/>
                </a:lnTo>
                <a:lnTo>
                  <a:pt x="2494" y="423"/>
                </a:lnTo>
                <a:lnTo>
                  <a:pt x="2493" y="446"/>
                </a:lnTo>
                <a:lnTo>
                  <a:pt x="2486" y="465"/>
                </a:lnTo>
                <a:lnTo>
                  <a:pt x="2474" y="481"/>
                </a:lnTo>
                <a:lnTo>
                  <a:pt x="2460" y="492"/>
                </a:lnTo>
                <a:lnTo>
                  <a:pt x="2444" y="502"/>
                </a:lnTo>
                <a:lnTo>
                  <a:pt x="2425" y="509"/>
                </a:lnTo>
                <a:lnTo>
                  <a:pt x="2404" y="513"/>
                </a:lnTo>
                <a:lnTo>
                  <a:pt x="2382" y="514"/>
                </a:lnTo>
                <a:lnTo>
                  <a:pt x="2348" y="511"/>
                </a:lnTo>
                <a:lnTo>
                  <a:pt x="2316" y="502"/>
                </a:lnTo>
                <a:lnTo>
                  <a:pt x="2284" y="491"/>
                </a:lnTo>
                <a:lnTo>
                  <a:pt x="2255" y="473"/>
                </a:lnTo>
                <a:lnTo>
                  <a:pt x="2282" y="423"/>
                </a:lnTo>
                <a:lnTo>
                  <a:pt x="2284" y="426"/>
                </a:lnTo>
                <a:lnTo>
                  <a:pt x="2289" y="429"/>
                </a:lnTo>
                <a:lnTo>
                  <a:pt x="2295" y="433"/>
                </a:lnTo>
                <a:lnTo>
                  <a:pt x="2319" y="446"/>
                </a:lnTo>
                <a:lnTo>
                  <a:pt x="2333" y="451"/>
                </a:lnTo>
                <a:lnTo>
                  <a:pt x="2350" y="456"/>
                </a:lnTo>
                <a:lnTo>
                  <a:pt x="2366" y="460"/>
                </a:lnTo>
                <a:lnTo>
                  <a:pt x="2384" y="461"/>
                </a:lnTo>
                <a:lnTo>
                  <a:pt x="2405" y="458"/>
                </a:lnTo>
                <a:lnTo>
                  <a:pt x="2420" y="452"/>
                </a:lnTo>
                <a:lnTo>
                  <a:pt x="2429" y="443"/>
                </a:lnTo>
                <a:lnTo>
                  <a:pt x="2433" y="429"/>
                </a:lnTo>
                <a:lnTo>
                  <a:pt x="2431" y="423"/>
                </a:lnTo>
                <a:lnTo>
                  <a:pt x="2430" y="417"/>
                </a:lnTo>
                <a:lnTo>
                  <a:pt x="2426" y="413"/>
                </a:lnTo>
                <a:lnTo>
                  <a:pt x="2423" y="408"/>
                </a:lnTo>
                <a:lnTo>
                  <a:pt x="2418" y="404"/>
                </a:lnTo>
                <a:lnTo>
                  <a:pt x="2411" y="400"/>
                </a:lnTo>
                <a:lnTo>
                  <a:pt x="2400" y="395"/>
                </a:lnTo>
                <a:lnTo>
                  <a:pt x="2386" y="392"/>
                </a:lnTo>
                <a:lnTo>
                  <a:pt x="2353" y="382"/>
                </a:lnTo>
                <a:lnTo>
                  <a:pt x="2333" y="375"/>
                </a:lnTo>
                <a:lnTo>
                  <a:pt x="2316" y="369"/>
                </a:lnTo>
                <a:lnTo>
                  <a:pt x="2302" y="361"/>
                </a:lnTo>
                <a:lnTo>
                  <a:pt x="2289" y="353"/>
                </a:lnTo>
                <a:lnTo>
                  <a:pt x="2280" y="341"/>
                </a:lnTo>
                <a:lnTo>
                  <a:pt x="2273" y="330"/>
                </a:lnTo>
                <a:lnTo>
                  <a:pt x="2269" y="316"/>
                </a:lnTo>
                <a:lnTo>
                  <a:pt x="2268" y="300"/>
                </a:lnTo>
                <a:lnTo>
                  <a:pt x="2270" y="278"/>
                </a:lnTo>
                <a:lnTo>
                  <a:pt x="2276" y="259"/>
                </a:lnTo>
                <a:lnTo>
                  <a:pt x="2287" y="243"/>
                </a:lnTo>
                <a:lnTo>
                  <a:pt x="2300" y="229"/>
                </a:lnTo>
                <a:lnTo>
                  <a:pt x="2317" y="219"/>
                </a:lnTo>
                <a:lnTo>
                  <a:pt x="2336" y="212"/>
                </a:lnTo>
                <a:lnTo>
                  <a:pt x="2356" y="207"/>
                </a:lnTo>
                <a:lnTo>
                  <a:pt x="2379" y="205"/>
                </a:lnTo>
                <a:close/>
                <a:moveTo>
                  <a:pt x="1519" y="205"/>
                </a:moveTo>
                <a:lnTo>
                  <a:pt x="1551" y="208"/>
                </a:lnTo>
                <a:lnTo>
                  <a:pt x="1578" y="218"/>
                </a:lnTo>
                <a:lnTo>
                  <a:pt x="1604" y="234"/>
                </a:lnTo>
                <a:lnTo>
                  <a:pt x="1625" y="253"/>
                </a:lnTo>
                <a:lnTo>
                  <a:pt x="1643" y="277"/>
                </a:lnTo>
                <a:lnTo>
                  <a:pt x="1655" y="302"/>
                </a:lnTo>
                <a:lnTo>
                  <a:pt x="1663" y="331"/>
                </a:lnTo>
                <a:lnTo>
                  <a:pt x="1665" y="359"/>
                </a:lnTo>
                <a:lnTo>
                  <a:pt x="1663" y="389"/>
                </a:lnTo>
                <a:lnTo>
                  <a:pt x="1654" y="417"/>
                </a:lnTo>
                <a:lnTo>
                  <a:pt x="1641" y="443"/>
                </a:lnTo>
                <a:lnTo>
                  <a:pt x="1624" y="466"/>
                </a:lnTo>
                <a:lnTo>
                  <a:pt x="1602" y="485"/>
                </a:lnTo>
                <a:lnTo>
                  <a:pt x="1577" y="500"/>
                </a:lnTo>
                <a:lnTo>
                  <a:pt x="1548" y="509"/>
                </a:lnTo>
                <a:lnTo>
                  <a:pt x="1518" y="513"/>
                </a:lnTo>
                <a:lnTo>
                  <a:pt x="1485" y="509"/>
                </a:lnTo>
                <a:lnTo>
                  <a:pt x="1457" y="499"/>
                </a:lnTo>
                <a:lnTo>
                  <a:pt x="1432" y="484"/>
                </a:lnTo>
                <a:lnTo>
                  <a:pt x="1411" y="465"/>
                </a:lnTo>
                <a:lnTo>
                  <a:pt x="1393" y="441"/>
                </a:lnTo>
                <a:lnTo>
                  <a:pt x="1381" y="416"/>
                </a:lnTo>
                <a:lnTo>
                  <a:pt x="1373" y="387"/>
                </a:lnTo>
                <a:lnTo>
                  <a:pt x="1369" y="359"/>
                </a:lnTo>
                <a:lnTo>
                  <a:pt x="1373" y="329"/>
                </a:lnTo>
                <a:lnTo>
                  <a:pt x="1381" y="300"/>
                </a:lnTo>
                <a:lnTo>
                  <a:pt x="1394" y="275"/>
                </a:lnTo>
                <a:lnTo>
                  <a:pt x="1412" y="251"/>
                </a:lnTo>
                <a:lnTo>
                  <a:pt x="1434" y="232"/>
                </a:lnTo>
                <a:lnTo>
                  <a:pt x="1460" y="218"/>
                </a:lnTo>
                <a:lnTo>
                  <a:pt x="1488" y="208"/>
                </a:lnTo>
                <a:lnTo>
                  <a:pt x="1519" y="205"/>
                </a:lnTo>
                <a:close/>
                <a:moveTo>
                  <a:pt x="0" y="0"/>
                </a:moveTo>
                <a:lnTo>
                  <a:pt x="3547" y="0"/>
                </a:lnTo>
                <a:lnTo>
                  <a:pt x="3547" y="717"/>
                </a:lnTo>
                <a:lnTo>
                  <a:pt x="0" y="717"/>
                </a:lnTo>
                <a:lnTo>
                  <a:pt x="0" y="383"/>
                </a:lnTo>
                <a:lnTo>
                  <a:pt x="48" y="383"/>
                </a:lnTo>
                <a:lnTo>
                  <a:pt x="48" y="669"/>
                </a:lnTo>
                <a:lnTo>
                  <a:pt x="2652" y="669"/>
                </a:lnTo>
                <a:lnTo>
                  <a:pt x="2652" y="383"/>
                </a:lnTo>
                <a:lnTo>
                  <a:pt x="2700" y="383"/>
                </a:lnTo>
                <a:lnTo>
                  <a:pt x="2700" y="669"/>
                </a:lnTo>
                <a:lnTo>
                  <a:pt x="3499" y="669"/>
                </a:lnTo>
                <a:lnTo>
                  <a:pt x="3499" y="48"/>
                </a:lnTo>
                <a:lnTo>
                  <a:pt x="2700" y="48"/>
                </a:lnTo>
                <a:lnTo>
                  <a:pt x="2700" y="335"/>
                </a:lnTo>
                <a:lnTo>
                  <a:pt x="2652" y="335"/>
                </a:lnTo>
                <a:lnTo>
                  <a:pt x="2652" y="48"/>
                </a:lnTo>
                <a:lnTo>
                  <a:pt x="48" y="48"/>
                </a:lnTo>
                <a:lnTo>
                  <a:pt x="48" y="335"/>
                </a:lnTo>
                <a:lnTo>
                  <a:pt x="0" y="335"/>
                </a:lnTo>
                <a:lnTo>
                  <a:pt x="0" y="0"/>
                </a:lnTo>
                <a:close/>
              </a:path>
            </a:pathLst>
          </a:custGeom>
          <a:solidFill>
            <a:srgbClr val="85388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68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A7C898-ECD3-D131-F543-87F0C6C45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Close up on FMCG during COVID: Cheap share of voice was available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3B83D-E52F-789E-1AAB-5268F39236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Some advertisers took advantage by increasing their spend</a:t>
            </a:r>
          </a:p>
        </p:txBody>
      </p:sp>
      <p:graphicFrame>
        <p:nvGraphicFramePr>
          <p:cNvPr id="2" name="Content Placeholder 13">
            <a:extLst>
              <a:ext uri="{FF2B5EF4-FFF2-40B4-BE49-F238E27FC236}">
                <a16:creationId xmlns:a16="http://schemas.microsoft.com/office/drawing/2014/main" id="{63B353CA-CBCB-6A2A-3E7D-C6C4853FC6AA}"/>
              </a:ext>
            </a:extLst>
          </p:cNvPr>
          <p:cNvGraphicFramePr>
            <a:graphicFrameLocks/>
          </p:cNvGraphicFramePr>
          <p:nvPr/>
        </p:nvGraphicFramePr>
        <p:xfrm>
          <a:off x="897623" y="1282700"/>
          <a:ext cx="10511406" cy="479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52087C-7A7B-3206-0D65-5978744C7F8B}"/>
              </a:ext>
            </a:extLst>
          </p:cNvPr>
          <p:cNvCxnSpPr/>
          <p:nvPr/>
        </p:nvCxnSpPr>
        <p:spPr>
          <a:xfrm>
            <a:off x="5039591" y="2119746"/>
            <a:ext cx="675409" cy="602672"/>
          </a:xfrm>
          <a:prstGeom prst="straightConnector1">
            <a:avLst/>
          </a:prstGeom>
          <a:ln w="76200">
            <a:headEnd type="none" w="lg" len="lg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456284-BDD8-3D82-E6F5-0F874A81F18D}"/>
              </a:ext>
            </a:extLst>
          </p:cNvPr>
          <p:cNvCxnSpPr>
            <a:cxnSpLocks/>
          </p:cNvCxnSpPr>
          <p:nvPr/>
        </p:nvCxnSpPr>
        <p:spPr>
          <a:xfrm flipV="1">
            <a:off x="6844145" y="3251236"/>
            <a:ext cx="1042555" cy="355528"/>
          </a:xfrm>
          <a:prstGeom prst="straightConnector1">
            <a:avLst/>
          </a:prstGeom>
          <a:ln w="76200">
            <a:headEnd type="none" w="lg" len="lg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97A3DF-E534-BCCE-6BD2-2CDFA3DA89D1}"/>
              </a:ext>
            </a:extLst>
          </p:cNvPr>
          <p:cNvCxnSpPr>
            <a:cxnSpLocks/>
          </p:cNvCxnSpPr>
          <p:nvPr/>
        </p:nvCxnSpPr>
        <p:spPr>
          <a:xfrm flipV="1">
            <a:off x="9479972" y="4042064"/>
            <a:ext cx="1004455" cy="527591"/>
          </a:xfrm>
          <a:prstGeom prst="straightConnector1">
            <a:avLst/>
          </a:prstGeom>
          <a:ln w="76200">
            <a:headEnd type="none" w="lg" len="lg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Freeform 6">
            <a:extLst>
              <a:ext uri="{FF2B5EF4-FFF2-40B4-BE49-F238E27FC236}">
                <a16:creationId xmlns:a16="http://schemas.microsoft.com/office/drawing/2014/main" id="{E6225F2C-0BA4-420C-2850-FF9C615E1EF2}"/>
              </a:ext>
            </a:extLst>
          </p:cNvPr>
          <p:cNvSpPr>
            <a:spLocks noEditPoints="1"/>
          </p:cNvSpPr>
          <p:nvPr/>
        </p:nvSpPr>
        <p:spPr bwMode="auto">
          <a:xfrm>
            <a:off x="145733" y="6356182"/>
            <a:ext cx="1730913" cy="349891"/>
          </a:xfrm>
          <a:custGeom>
            <a:avLst/>
            <a:gdLst>
              <a:gd name="T0" fmla="*/ 785 w 3547"/>
              <a:gd name="T1" fmla="*/ 383 h 717"/>
              <a:gd name="T2" fmla="*/ 384 w 3547"/>
              <a:gd name="T3" fmla="*/ 383 h 717"/>
              <a:gd name="T4" fmla="*/ 3244 w 3547"/>
              <a:gd name="T5" fmla="*/ 305 h 717"/>
              <a:gd name="T6" fmla="*/ 3194 w 3547"/>
              <a:gd name="T7" fmla="*/ 399 h 717"/>
              <a:gd name="T8" fmla="*/ 1858 w 3547"/>
              <a:gd name="T9" fmla="*/ 350 h 717"/>
              <a:gd name="T10" fmla="*/ 1875 w 3547"/>
              <a:gd name="T11" fmla="*/ 295 h 717"/>
              <a:gd name="T12" fmla="*/ 1764 w 3547"/>
              <a:gd name="T13" fmla="*/ 258 h 717"/>
              <a:gd name="T14" fmla="*/ 1430 w 3547"/>
              <a:gd name="T15" fmla="*/ 359 h 717"/>
              <a:gd name="T16" fmla="*/ 1538 w 3547"/>
              <a:gd name="T17" fmla="*/ 457 h 717"/>
              <a:gd name="T18" fmla="*/ 1600 w 3547"/>
              <a:gd name="T19" fmla="*/ 320 h 717"/>
              <a:gd name="T20" fmla="*/ 3060 w 3547"/>
              <a:gd name="T21" fmla="*/ 253 h 717"/>
              <a:gd name="T22" fmla="*/ 3083 w 3547"/>
              <a:gd name="T23" fmla="*/ 393 h 717"/>
              <a:gd name="T24" fmla="*/ 3121 w 3547"/>
              <a:gd name="T25" fmla="*/ 276 h 717"/>
              <a:gd name="T26" fmla="*/ 2948 w 3547"/>
              <a:gd name="T27" fmla="*/ 246 h 717"/>
              <a:gd name="T28" fmla="*/ 2919 w 3547"/>
              <a:gd name="T29" fmla="*/ 276 h 717"/>
              <a:gd name="T30" fmla="*/ 2949 w 3547"/>
              <a:gd name="T31" fmla="*/ 471 h 717"/>
              <a:gd name="T32" fmla="*/ 2855 w 3547"/>
              <a:gd name="T33" fmla="*/ 468 h 717"/>
              <a:gd name="T34" fmla="*/ 2855 w 3547"/>
              <a:gd name="T35" fmla="*/ 249 h 717"/>
              <a:gd name="T36" fmla="*/ 3130 w 3547"/>
              <a:gd name="T37" fmla="*/ 249 h 717"/>
              <a:gd name="T38" fmla="*/ 3151 w 3547"/>
              <a:gd name="T39" fmla="*/ 388 h 717"/>
              <a:gd name="T40" fmla="*/ 3048 w 3547"/>
              <a:gd name="T41" fmla="*/ 395 h 717"/>
              <a:gd name="T42" fmla="*/ 3050 w 3547"/>
              <a:gd name="T43" fmla="*/ 460 h 717"/>
              <a:gd name="T44" fmla="*/ 2971 w 3547"/>
              <a:gd name="T45" fmla="*/ 472 h 717"/>
              <a:gd name="T46" fmla="*/ 2996 w 3547"/>
              <a:gd name="T47" fmla="*/ 452 h 717"/>
              <a:gd name="T48" fmla="*/ 2968 w 3547"/>
              <a:gd name="T49" fmla="*/ 247 h 717"/>
              <a:gd name="T50" fmla="*/ 3271 w 3547"/>
              <a:gd name="T51" fmla="*/ 244 h 717"/>
              <a:gd name="T52" fmla="*/ 3402 w 3547"/>
              <a:gd name="T53" fmla="*/ 468 h 717"/>
              <a:gd name="T54" fmla="*/ 3303 w 3547"/>
              <a:gd name="T55" fmla="*/ 471 h 717"/>
              <a:gd name="T56" fmla="*/ 3324 w 3547"/>
              <a:gd name="T57" fmla="*/ 456 h 717"/>
              <a:gd name="T58" fmla="*/ 3187 w 3547"/>
              <a:gd name="T59" fmla="*/ 412 h 717"/>
              <a:gd name="T60" fmla="*/ 3046 w 3547"/>
              <a:gd name="T61" fmla="*/ 558 h 717"/>
              <a:gd name="T62" fmla="*/ 2809 w 3547"/>
              <a:gd name="T63" fmla="*/ 462 h 717"/>
              <a:gd name="T64" fmla="*/ 2972 w 3547"/>
              <a:gd name="T65" fmla="*/ 548 h 717"/>
              <a:gd name="T66" fmla="*/ 3184 w 3547"/>
              <a:gd name="T67" fmla="*/ 397 h 717"/>
              <a:gd name="T68" fmla="*/ 3230 w 3547"/>
              <a:gd name="T69" fmla="*/ 275 h 717"/>
              <a:gd name="T70" fmla="*/ 3261 w 3547"/>
              <a:gd name="T71" fmla="*/ 232 h 717"/>
              <a:gd name="T72" fmla="*/ 1306 w 3547"/>
              <a:gd name="T73" fmla="*/ 207 h 717"/>
              <a:gd name="T74" fmla="*/ 2244 w 3547"/>
              <a:gd name="T75" fmla="*/ 207 h 717"/>
              <a:gd name="T76" fmla="*/ 2052 w 3547"/>
              <a:gd name="T77" fmla="*/ 208 h 717"/>
              <a:gd name="T78" fmla="*/ 1920 w 3547"/>
              <a:gd name="T79" fmla="*/ 254 h 717"/>
              <a:gd name="T80" fmla="*/ 1881 w 3547"/>
              <a:gd name="T81" fmla="*/ 395 h 717"/>
              <a:gd name="T82" fmla="*/ 901 w 3547"/>
              <a:gd name="T83" fmla="*/ 207 h 717"/>
              <a:gd name="T84" fmla="*/ 510 w 3547"/>
              <a:gd name="T85" fmla="*/ 258 h 717"/>
              <a:gd name="T86" fmla="*/ 408 w 3547"/>
              <a:gd name="T87" fmla="*/ 458 h 717"/>
              <a:gd name="T88" fmla="*/ 2458 w 3547"/>
              <a:gd name="T89" fmla="*/ 286 h 717"/>
              <a:gd name="T90" fmla="*/ 2350 w 3547"/>
              <a:gd name="T91" fmla="*/ 261 h 717"/>
              <a:gd name="T92" fmla="*/ 2346 w 3547"/>
              <a:gd name="T93" fmla="*/ 317 h 717"/>
              <a:gd name="T94" fmla="*/ 2488 w 3547"/>
              <a:gd name="T95" fmla="*/ 388 h 717"/>
              <a:gd name="T96" fmla="*/ 2404 w 3547"/>
              <a:gd name="T97" fmla="*/ 513 h 717"/>
              <a:gd name="T98" fmla="*/ 2295 w 3547"/>
              <a:gd name="T99" fmla="*/ 433 h 717"/>
              <a:gd name="T100" fmla="*/ 2433 w 3547"/>
              <a:gd name="T101" fmla="*/ 429 h 717"/>
              <a:gd name="T102" fmla="*/ 2353 w 3547"/>
              <a:gd name="T103" fmla="*/ 382 h 717"/>
              <a:gd name="T104" fmla="*/ 2270 w 3547"/>
              <a:gd name="T105" fmla="*/ 278 h 717"/>
              <a:gd name="T106" fmla="*/ 1551 w 3547"/>
              <a:gd name="T107" fmla="*/ 208 h 717"/>
              <a:gd name="T108" fmla="*/ 1654 w 3547"/>
              <a:gd name="T109" fmla="*/ 417 h 717"/>
              <a:gd name="T110" fmla="*/ 1432 w 3547"/>
              <a:gd name="T111" fmla="*/ 484 h 717"/>
              <a:gd name="T112" fmla="*/ 1412 w 3547"/>
              <a:gd name="T113" fmla="*/ 251 h 717"/>
              <a:gd name="T114" fmla="*/ 0 w 3547"/>
              <a:gd name="T115" fmla="*/ 383 h 717"/>
              <a:gd name="T116" fmla="*/ 2700 w 3547"/>
              <a:gd name="T117" fmla="*/ 48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7" h="717">
                <a:moveTo>
                  <a:pt x="2561" y="335"/>
                </a:moveTo>
                <a:lnTo>
                  <a:pt x="2652" y="335"/>
                </a:lnTo>
                <a:lnTo>
                  <a:pt x="2652" y="383"/>
                </a:lnTo>
                <a:lnTo>
                  <a:pt x="2561" y="383"/>
                </a:lnTo>
                <a:lnTo>
                  <a:pt x="2561" y="335"/>
                </a:lnTo>
                <a:close/>
                <a:moveTo>
                  <a:pt x="785" y="335"/>
                </a:moveTo>
                <a:lnTo>
                  <a:pt x="875" y="335"/>
                </a:lnTo>
                <a:lnTo>
                  <a:pt x="875" y="383"/>
                </a:lnTo>
                <a:lnTo>
                  <a:pt x="785" y="383"/>
                </a:lnTo>
                <a:lnTo>
                  <a:pt x="785" y="335"/>
                </a:lnTo>
                <a:close/>
                <a:moveTo>
                  <a:pt x="539" y="335"/>
                </a:moveTo>
                <a:lnTo>
                  <a:pt x="630" y="335"/>
                </a:lnTo>
                <a:lnTo>
                  <a:pt x="630" y="383"/>
                </a:lnTo>
                <a:lnTo>
                  <a:pt x="539" y="383"/>
                </a:lnTo>
                <a:lnTo>
                  <a:pt x="539" y="335"/>
                </a:lnTo>
                <a:close/>
                <a:moveTo>
                  <a:pt x="293" y="335"/>
                </a:moveTo>
                <a:lnTo>
                  <a:pt x="384" y="335"/>
                </a:lnTo>
                <a:lnTo>
                  <a:pt x="384" y="383"/>
                </a:lnTo>
                <a:lnTo>
                  <a:pt x="293" y="383"/>
                </a:lnTo>
                <a:lnTo>
                  <a:pt x="293" y="335"/>
                </a:lnTo>
                <a:close/>
                <a:moveTo>
                  <a:pt x="48" y="335"/>
                </a:moveTo>
                <a:lnTo>
                  <a:pt x="138" y="335"/>
                </a:lnTo>
                <a:lnTo>
                  <a:pt x="138" y="383"/>
                </a:lnTo>
                <a:lnTo>
                  <a:pt x="48" y="383"/>
                </a:lnTo>
                <a:lnTo>
                  <a:pt x="48" y="335"/>
                </a:lnTo>
                <a:close/>
                <a:moveTo>
                  <a:pt x="3247" y="302"/>
                </a:moveTo>
                <a:lnTo>
                  <a:pt x="3244" y="305"/>
                </a:lnTo>
                <a:lnTo>
                  <a:pt x="3240" y="314"/>
                </a:lnTo>
                <a:lnTo>
                  <a:pt x="3234" y="325"/>
                </a:lnTo>
                <a:lnTo>
                  <a:pt x="3227" y="337"/>
                </a:lnTo>
                <a:lnTo>
                  <a:pt x="3219" y="351"/>
                </a:lnTo>
                <a:lnTo>
                  <a:pt x="3211" y="365"/>
                </a:lnTo>
                <a:lnTo>
                  <a:pt x="3205" y="379"/>
                </a:lnTo>
                <a:lnTo>
                  <a:pt x="3200" y="389"/>
                </a:lnTo>
                <a:lnTo>
                  <a:pt x="3195" y="397"/>
                </a:lnTo>
                <a:lnTo>
                  <a:pt x="3194" y="399"/>
                </a:lnTo>
                <a:lnTo>
                  <a:pt x="3297" y="399"/>
                </a:lnTo>
                <a:lnTo>
                  <a:pt x="3247" y="302"/>
                </a:lnTo>
                <a:close/>
                <a:moveTo>
                  <a:pt x="1764" y="258"/>
                </a:moveTo>
                <a:lnTo>
                  <a:pt x="1764" y="356"/>
                </a:lnTo>
                <a:lnTo>
                  <a:pt x="1838" y="356"/>
                </a:lnTo>
                <a:lnTo>
                  <a:pt x="1843" y="355"/>
                </a:lnTo>
                <a:lnTo>
                  <a:pt x="1848" y="355"/>
                </a:lnTo>
                <a:lnTo>
                  <a:pt x="1853" y="353"/>
                </a:lnTo>
                <a:lnTo>
                  <a:pt x="1858" y="350"/>
                </a:lnTo>
                <a:lnTo>
                  <a:pt x="1862" y="346"/>
                </a:lnTo>
                <a:lnTo>
                  <a:pt x="1866" y="343"/>
                </a:lnTo>
                <a:lnTo>
                  <a:pt x="1868" y="337"/>
                </a:lnTo>
                <a:lnTo>
                  <a:pt x="1872" y="332"/>
                </a:lnTo>
                <a:lnTo>
                  <a:pt x="1873" y="326"/>
                </a:lnTo>
                <a:lnTo>
                  <a:pt x="1876" y="317"/>
                </a:lnTo>
                <a:lnTo>
                  <a:pt x="1877" y="307"/>
                </a:lnTo>
                <a:lnTo>
                  <a:pt x="1876" y="301"/>
                </a:lnTo>
                <a:lnTo>
                  <a:pt x="1875" y="295"/>
                </a:lnTo>
                <a:lnTo>
                  <a:pt x="1873" y="288"/>
                </a:lnTo>
                <a:lnTo>
                  <a:pt x="1871" y="282"/>
                </a:lnTo>
                <a:lnTo>
                  <a:pt x="1867" y="277"/>
                </a:lnTo>
                <a:lnTo>
                  <a:pt x="1864" y="272"/>
                </a:lnTo>
                <a:lnTo>
                  <a:pt x="1858" y="267"/>
                </a:lnTo>
                <a:lnTo>
                  <a:pt x="1851" y="262"/>
                </a:lnTo>
                <a:lnTo>
                  <a:pt x="1843" y="259"/>
                </a:lnTo>
                <a:lnTo>
                  <a:pt x="1835" y="258"/>
                </a:lnTo>
                <a:lnTo>
                  <a:pt x="1764" y="258"/>
                </a:lnTo>
                <a:close/>
                <a:moveTo>
                  <a:pt x="1518" y="257"/>
                </a:moveTo>
                <a:lnTo>
                  <a:pt x="1498" y="259"/>
                </a:lnTo>
                <a:lnTo>
                  <a:pt x="1480" y="266"/>
                </a:lnTo>
                <a:lnTo>
                  <a:pt x="1465" y="276"/>
                </a:lnTo>
                <a:lnTo>
                  <a:pt x="1452" y="290"/>
                </a:lnTo>
                <a:lnTo>
                  <a:pt x="1442" y="305"/>
                </a:lnTo>
                <a:lnTo>
                  <a:pt x="1435" y="321"/>
                </a:lnTo>
                <a:lnTo>
                  <a:pt x="1431" y="340"/>
                </a:lnTo>
                <a:lnTo>
                  <a:pt x="1430" y="359"/>
                </a:lnTo>
                <a:lnTo>
                  <a:pt x="1431" y="378"/>
                </a:lnTo>
                <a:lnTo>
                  <a:pt x="1436" y="397"/>
                </a:lnTo>
                <a:lnTo>
                  <a:pt x="1442" y="413"/>
                </a:lnTo>
                <a:lnTo>
                  <a:pt x="1452" y="428"/>
                </a:lnTo>
                <a:lnTo>
                  <a:pt x="1465" y="442"/>
                </a:lnTo>
                <a:lnTo>
                  <a:pt x="1480" y="451"/>
                </a:lnTo>
                <a:lnTo>
                  <a:pt x="1498" y="458"/>
                </a:lnTo>
                <a:lnTo>
                  <a:pt x="1518" y="460"/>
                </a:lnTo>
                <a:lnTo>
                  <a:pt x="1538" y="457"/>
                </a:lnTo>
                <a:lnTo>
                  <a:pt x="1556" y="451"/>
                </a:lnTo>
                <a:lnTo>
                  <a:pt x="1571" y="441"/>
                </a:lnTo>
                <a:lnTo>
                  <a:pt x="1583" y="428"/>
                </a:lnTo>
                <a:lnTo>
                  <a:pt x="1594" y="413"/>
                </a:lnTo>
                <a:lnTo>
                  <a:pt x="1601" y="395"/>
                </a:lnTo>
                <a:lnTo>
                  <a:pt x="1605" y="377"/>
                </a:lnTo>
                <a:lnTo>
                  <a:pt x="1606" y="359"/>
                </a:lnTo>
                <a:lnTo>
                  <a:pt x="1605" y="339"/>
                </a:lnTo>
                <a:lnTo>
                  <a:pt x="1600" y="320"/>
                </a:lnTo>
                <a:lnTo>
                  <a:pt x="1592" y="303"/>
                </a:lnTo>
                <a:lnTo>
                  <a:pt x="1582" y="288"/>
                </a:lnTo>
                <a:lnTo>
                  <a:pt x="1570" y="276"/>
                </a:lnTo>
                <a:lnTo>
                  <a:pt x="1555" y="266"/>
                </a:lnTo>
                <a:lnTo>
                  <a:pt x="1537" y="259"/>
                </a:lnTo>
                <a:lnTo>
                  <a:pt x="1518" y="257"/>
                </a:lnTo>
                <a:close/>
                <a:moveTo>
                  <a:pt x="3079" y="251"/>
                </a:moveTo>
                <a:lnTo>
                  <a:pt x="3070" y="251"/>
                </a:lnTo>
                <a:lnTo>
                  <a:pt x="3060" y="253"/>
                </a:lnTo>
                <a:lnTo>
                  <a:pt x="3053" y="257"/>
                </a:lnTo>
                <a:lnTo>
                  <a:pt x="3046" y="264"/>
                </a:lnTo>
                <a:lnTo>
                  <a:pt x="3045" y="276"/>
                </a:lnTo>
                <a:lnTo>
                  <a:pt x="3045" y="375"/>
                </a:lnTo>
                <a:lnTo>
                  <a:pt x="3046" y="384"/>
                </a:lnTo>
                <a:lnTo>
                  <a:pt x="3050" y="389"/>
                </a:lnTo>
                <a:lnTo>
                  <a:pt x="3059" y="393"/>
                </a:lnTo>
                <a:lnTo>
                  <a:pt x="3073" y="394"/>
                </a:lnTo>
                <a:lnTo>
                  <a:pt x="3083" y="393"/>
                </a:lnTo>
                <a:lnTo>
                  <a:pt x="3093" y="389"/>
                </a:lnTo>
                <a:lnTo>
                  <a:pt x="3104" y="383"/>
                </a:lnTo>
                <a:lnTo>
                  <a:pt x="3116" y="373"/>
                </a:lnTo>
                <a:lnTo>
                  <a:pt x="3124" y="360"/>
                </a:lnTo>
                <a:lnTo>
                  <a:pt x="3130" y="344"/>
                </a:lnTo>
                <a:lnTo>
                  <a:pt x="3132" y="324"/>
                </a:lnTo>
                <a:lnTo>
                  <a:pt x="3131" y="303"/>
                </a:lnTo>
                <a:lnTo>
                  <a:pt x="3127" y="287"/>
                </a:lnTo>
                <a:lnTo>
                  <a:pt x="3121" y="276"/>
                </a:lnTo>
                <a:lnTo>
                  <a:pt x="3114" y="267"/>
                </a:lnTo>
                <a:lnTo>
                  <a:pt x="3107" y="261"/>
                </a:lnTo>
                <a:lnTo>
                  <a:pt x="3101" y="257"/>
                </a:lnTo>
                <a:lnTo>
                  <a:pt x="3094" y="254"/>
                </a:lnTo>
                <a:lnTo>
                  <a:pt x="3088" y="252"/>
                </a:lnTo>
                <a:lnTo>
                  <a:pt x="3079" y="251"/>
                </a:lnTo>
                <a:close/>
                <a:moveTo>
                  <a:pt x="2845" y="244"/>
                </a:moveTo>
                <a:lnTo>
                  <a:pt x="2946" y="244"/>
                </a:lnTo>
                <a:lnTo>
                  <a:pt x="2948" y="246"/>
                </a:lnTo>
                <a:lnTo>
                  <a:pt x="2949" y="246"/>
                </a:lnTo>
                <a:lnTo>
                  <a:pt x="2948" y="247"/>
                </a:lnTo>
                <a:lnTo>
                  <a:pt x="2946" y="247"/>
                </a:lnTo>
                <a:lnTo>
                  <a:pt x="2941" y="248"/>
                </a:lnTo>
                <a:lnTo>
                  <a:pt x="2935" y="249"/>
                </a:lnTo>
                <a:lnTo>
                  <a:pt x="2930" y="252"/>
                </a:lnTo>
                <a:lnTo>
                  <a:pt x="2924" y="257"/>
                </a:lnTo>
                <a:lnTo>
                  <a:pt x="2920" y="264"/>
                </a:lnTo>
                <a:lnTo>
                  <a:pt x="2919" y="276"/>
                </a:lnTo>
                <a:lnTo>
                  <a:pt x="2919" y="441"/>
                </a:lnTo>
                <a:lnTo>
                  <a:pt x="2920" y="452"/>
                </a:lnTo>
                <a:lnTo>
                  <a:pt x="2924" y="460"/>
                </a:lnTo>
                <a:lnTo>
                  <a:pt x="2930" y="465"/>
                </a:lnTo>
                <a:lnTo>
                  <a:pt x="2935" y="468"/>
                </a:lnTo>
                <a:lnTo>
                  <a:pt x="2941" y="470"/>
                </a:lnTo>
                <a:lnTo>
                  <a:pt x="2946" y="470"/>
                </a:lnTo>
                <a:lnTo>
                  <a:pt x="2948" y="471"/>
                </a:lnTo>
                <a:lnTo>
                  <a:pt x="2949" y="471"/>
                </a:lnTo>
                <a:lnTo>
                  <a:pt x="2948" y="472"/>
                </a:lnTo>
                <a:lnTo>
                  <a:pt x="2946" y="472"/>
                </a:lnTo>
                <a:lnTo>
                  <a:pt x="2845" y="472"/>
                </a:lnTo>
                <a:lnTo>
                  <a:pt x="2842" y="472"/>
                </a:lnTo>
                <a:lnTo>
                  <a:pt x="2842" y="471"/>
                </a:lnTo>
                <a:lnTo>
                  <a:pt x="2843" y="471"/>
                </a:lnTo>
                <a:lnTo>
                  <a:pt x="2846" y="470"/>
                </a:lnTo>
                <a:lnTo>
                  <a:pt x="2850" y="470"/>
                </a:lnTo>
                <a:lnTo>
                  <a:pt x="2855" y="468"/>
                </a:lnTo>
                <a:lnTo>
                  <a:pt x="2861" y="465"/>
                </a:lnTo>
                <a:lnTo>
                  <a:pt x="2866" y="460"/>
                </a:lnTo>
                <a:lnTo>
                  <a:pt x="2870" y="452"/>
                </a:lnTo>
                <a:lnTo>
                  <a:pt x="2871" y="441"/>
                </a:lnTo>
                <a:lnTo>
                  <a:pt x="2871" y="276"/>
                </a:lnTo>
                <a:lnTo>
                  <a:pt x="2870" y="264"/>
                </a:lnTo>
                <a:lnTo>
                  <a:pt x="2866" y="257"/>
                </a:lnTo>
                <a:lnTo>
                  <a:pt x="2861" y="252"/>
                </a:lnTo>
                <a:lnTo>
                  <a:pt x="2855" y="249"/>
                </a:lnTo>
                <a:lnTo>
                  <a:pt x="2850" y="248"/>
                </a:lnTo>
                <a:lnTo>
                  <a:pt x="2846" y="247"/>
                </a:lnTo>
                <a:lnTo>
                  <a:pt x="2843" y="247"/>
                </a:lnTo>
                <a:lnTo>
                  <a:pt x="2842" y="246"/>
                </a:lnTo>
                <a:lnTo>
                  <a:pt x="2842" y="246"/>
                </a:lnTo>
                <a:lnTo>
                  <a:pt x="2845" y="244"/>
                </a:lnTo>
                <a:close/>
                <a:moveTo>
                  <a:pt x="3084" y="244"/>
                </a:moveTo>
                <a:lnTo>
                  <a:pt x="3108" y="246"/>
                </a:lnTo>
                <a:lnTo>
                  <a:pt x="3130" y="249"/>
                </a:lnTo>
                <a:lnTo>
                  <a:pt x="3147" y="257"/>
                </a:lnTo>
                <a:lnTo>
                  <a:pt x="3162" y="268"/>
                </a:lnTo>
                <a:lnTo>
                  <a:pt x="3174" y="282"/>
                </a:lnTo>
                <a:lnTo>
                  <a:pt x="3181" y="300"/>
                </a:lnTo>
                <a:lnTo>
                  <a:pt x="3182" y="322"/>
                </a:lnTo>
                <a:lnTo>
                  <a:pt x="3181" y="343"/>
                </a:lnTo>
                <a:lnTo>
                  <a:pt x="3174" y="360"/>
                </a:lnTo>
                <a:lnTo>
                  <a:pt x="3164" y="375"/>
                </a:lnTo>
                <a:lnTo>
                  <a:pt x="3151" y="388"/>
                </a:lnTo>
                <a:lnTo>
                  <a:pt x="3137" y="397"/>
                </a:lnTo>
                <a:lnTo>
                  <a:pt x="3122" y="403"/>
                </a:lnTo>
                <a:lnTo>
                  <a:pt x="3106" y="408"/>
                </a:lnTo>
                <a:lnTo>
                  <a:pt x="3092" y="409"/>
                </a:lnTo>
                <a:lnTo>
                  <a:pt x="3075" y="407"/>
                </a:lnTo>
                <a:lnTo>
                  <a:pt x="3063" y="403"/>
                </a:lnTo>
                <a:lnTo>
                  <a:pt x="3054" y="399"/>
                </a:lnTo>
                <a:lnTo>
                  <a:pt x="3050" y="397"/>
                </a:lnTo>
                <a:lnTo>
                  <a:pt x="3048" y="395"/>
                </a:lnTo>
                <a:lnTo>
                  <a:pt x="3046" y="395"/>
                </a:lnTo>
                <a:lnTo>
                  <a:pt x="3045" y="395"/>
                </a:lnTo>
                <a:lnTo>
                  <a:pt x="3045" y="397"/>
                </a:lnTo>
                <a:lnTo>
                  <a:pt x="3045" y="399"/>
                </a:lnTo>
                <a:lnTo>
                  <a:pt x="3045" y="402"/>
                </a:lnTo>
                <a:lnTo>
                  <a:pt x="3045" y="404"/>
                </a:lnTo>
                <a:lnTo>
                  <a:pt x="3045" y="441"/>
                </a:lnTo>
                <a:lnTo>
                  <a:pt x="3046" y="452"/>
                </a:lnTo>
                <a:lnTo>
                  <a:pt x="3050" y="460"/>
                </a:lnTo>
                <a:lnTo>
                  <a:pt x="3055" y="465"/>
                </a:lnTo>
                <a:lnTo>
                  <a:pt x="3061" y="468"/>
                </a:lnTo>
                <a:lnTo>
                  <a:pt x="3067" y="470"/>
                </a:lnTo>
                <a:lnTo>
                  <a:pt x="3070" y="470"/>
                </a:lnTo>
                <a:lnTo>
                  <a:pt x="3073" y="471"/>
                </a:lnTo>
                <a:lnTo>
                  <a:pt x="3074" y="471"/>
                </a:lnTo>
                <a:lnTo>
                  <a:pt x="3074" y="472"/>
                </a:lnTo>
                <a:lnTo>
                  <a:pt x="3072" y="472"/>
                </a:lnTo>
                <a:lnTo>
                  <a:pt x="2971" y="472"/>
                </a:lnTo>
                <a:lnTo>
                  <a:pt x="2968" y="472"/>
                </a:lnTo>
                <a:lnTo>
                  <a:pt x="2967" y="471"/>
                </a:lnTo>
                <a:lnTo>
                  <a:pt x="2968" y="471"/>
                </a:lnTo>
                <a:lnTo>
                  <a:pt x="2971" y="470"/>
                </a:lnTo>
                <a:lnTo>
                  <a:pt x="2976" y="470"/>
                </a:lnTo>
                <a:lnTo>
                  <a:pt x="2981" y="468"/>
                </a:lnTo>
                <a:lnTo>
                  <a:pt x="2987" y="465"/>
                </a:lnTo>
                <a:lnTo>
                  <a:pt x="2992" y="460"/>
                </a:lnTo>
                <a:lnTo>
                  <a:pt x="2996" y="452"/>
                </a:lnTo>
                <a:lnTo>
                  <a:pt x="2997" y="441"/>
                </a:lnTo>
                <a:lnTo>
                  <a:pt x="2997" y="276"/>
                </a:lnTo>
                <a:lnTo>
                  <a:pt x="2996" y="264"/>
                </a:lnTo>
                <a:lnTo>
                  <a:pt x="2992" y="257"/>
                </a:lnTo>
                <a:lnTo>
                  <a:pt x="2987" y="252"/>
                </a:lnTo>
                <a:lnTo>
                  <a:pt x="2981" y="249"/>
                </a:lnTo>
                <a:lnTo>
                  <a:pt x="2976" y="248"/>
                </a:lnTo>
                <a:lnTo>
                  <a:pt x="2971" y="247"/>
                </a:lnTo>
                <a:lnTo>
                  <a:pt x="2968" y="247"/>
                </a:lnTo>
                <a:lnTo>
                  <a:pt x="2967" y="246"/>
                </a:lnTo>
                <a:lnTo>
                  <a:pt x="2968" y="246"/>
                </a:lnTo>
                <a:lnTo>
                  <a:pt x="2971" y="244"/>
                </a:lnTo>
                <a:lnTo>
                  <a:pt x="3084" y="244"/>
                </a:lnTo>
                <a:close/>
                <a:moveTo>
                  <a:pt x="3262" y="230"/>
                </a:moveTo>
                <a:lnTo>
                  <a:pt x="3263" y="230"/>
                </a:lnTo>
                <a:lnTo>
                  <a:pt x="3264" y="232"/>
                </a:lnTo>
                <a:lnTo>
                  <a:pt x="3266" y="235"/>
                </a:lnTo>
                <a:lnTo>
                  <a:pt x="3271" y="244"/>
                </a:lnTo>
                <a:lnTo>
                  <a:pt x="3276" y="253"/>
                </a:lnTo>
                <a:lnTo>
                  <a:pt x="3281" y="264"/>
                </a:lnTo>
                <a:lnTo>
                  <a:pt x="3286" y="273"/>
                </a:lnTo>
                <a:lnTo>
                  <a:pt x="3290" y="280"/>
                </a:lnTo>
                <a:lnTo>
                  <a:pt x="3291" y="282"/>
                </a:lnTo>
                <a:lnTo>
                  <a:pt x="3376" y="442"/>
                </a:lnTo>
                <a:lnTo>
                  <a:pt x="3385" y="456"/>
                </a:lnTo>
                <a:lnTo>
                  <a:pt x="3394" y="463"/>
                </a:lnTo>
                <a:lnTo>
                  <a:pt x="3402" y="468"/>
                </a:lnTo>
                <a:lnTo>
                  <a:pt x="3409" y="470"/>
                </a:lnTo>
                <a:lnTo>
                  <a:pt x="3412" y="471"/>
                </a:lnTo>
                <a:lnTo>
                  <a:pt x="3413" y="471"/>
                </a:lnTo>
                <a:lnTo>
                  <a:pt x="3412" y="472"/>
                </a:lnTo>
                <a:lnTo>
                  <a:pt x="3409" y="472"/>
                </a:lnTo>
                <a:lnTo>
                  <a:pt x="3305" y="472"/>
                </a:lnTo>
                <a:lnTo>
                  <a:pt x="3302" y="472"/>
                </a:lnTo>
                <a:lnTo>
                  <a:pt x="3302" y="471"/>
                </a:lnTo>
                <a:lnTo>
                  <a:pt x="3303" y="471"/>
                </a:lnTo>
                <a:lnTo>
                  <a:pt x="3306" y="470"/>
                </a:lnTo>
                <a:lnTo>
                  <a:pt x="3308" y="470"/>
                </a:lnTo>
                <a:lnTo>
                  <a:pt x="3312" y="468"/>
                </a:lnTo>
                <a:lnTo>
                  <a:pt x="3316" y="468"/>
                </a:lnTo>
                <a:lnTo>
                  <a:pt x="3319" y="467"/>
                </a:lnTo>
                <a:lnTo>
                  <a:pt x="3321" y="465"/>
                </a:lnTo>
                <a:lnTo>
                  <a:pt x="3324" y="462"/>
                </a:lnTo>
                <a:lnTo>
                  <a:pt x="3324" y="458"/>
                </a:lnTo>
                <a:lnTo>
                  <a:pt x="3324" y="456"/>
                </a:lnTo>
                <a:lnTo>
                  <a:pt x="3324" y="452"/>
                </a:lnTo>
                <a:lnTo>
                  <a:pt x="3322" y="448"/>
                </a:lnTo>
                <a:lnTo>
                  <a:pt x="3321" y="446"/>
                </a:lnTo>
                <a:lnTo>
                  <a:pt x="3320" y="443"/>
                </a:lnTo>
                <a:lnTo>
                  <a:pt x="3319" y="441"/>
                </a:lnTo>
                <a:lnTo>
                  <a:pt x="3319" y="441"/>
                </a:lnTo>
                <a:lnTo>
                  <a:pt x="3302" y="409"/>
                </a:lnTo>
                <a:lnTo>
                  <a:pt x="3189" y="409"/>
                </a:lnTo>
                <a:lnTo>
                  <a:pt x="3187" y="412"/>
                </a:lnTo>
                <a:lnTo>
                  <a:pt x="3184" y="419"/>
                </a:lnTo>
                <a:lnTo>
                  <a:pt x="3177" y="431"/>
                </a:lnTo>
                <a:lnTo>
                  <a:pt x="3170" y="445"/>
                </a:lnTo>
                <a:lnTo>
                  <a:pt x="3160" y="460"/>
                </a:lnTo>
                <a:lnTo>
                  <a:pt x="3150" y="475"/>
                </a:lnTo>
                <a:lnTo>
                  <a:pt x="3138" y="490"/>
                </a:lnTo>
                <a:lnTo>
                  <a:pt x="3109" y="519"/>
                </a:lnTo>
                <a:lnTo>
                  <a:pt x="3078" y="541"/>
                </a:lnTo>
                <a:lnTo>
                  <a:pt x="3046" y="558"/>
                </a:lnTo>
                <a:lnTo>
                  <a:pt x="3014" y="567"/>
                </a:lnTo>
                <a:lnTo>
                  <a:pt x="2980" y="570"/>
                </a:lnTo>
                <a:lnTo>
                  <a:pt x="2947" y="567"/>
                </a:lnTo>
                <a:lnTo>
                  <a:pt x="2915" y="558"/>
                </a:lnTo>
                <a:lnTo>
                  <a:pt x="2885" y="543"/>
                </a:lnTo>
                <a:lnTo>
                  <a:pt x="2857" y="523"/>
                </a:lnTo>
                <a:lnTo>
                  <a:pt x="2832" y="496"/>
                </a:lnTo>
                <a:lnTo>
                  <a:pt x="2811" y="465"/>
                </a:lnTo>
                <a:lnTo>
                  <a:pt x="2809" y="462"/>
                </a:lnTo>
                <a:lnTo>
                  <a:pt x="2809" y="461"/>
                </a:lnTo>
                <a:lnTo>
                  <a:pt x="2809" y="461"/>
                </a:lnTo>
                <a:lnTo>
                  <a:pt x="2811" y="462"/>
                </a:lnTo>
                <a:lnTo>
                  <a:pt x="2812" y="463"/>
                </a:lnTo>
                <a:lnTo>
                  <a:pt x="2841" y="491"/>
                </a:lnTo>
                <a:lnTo>
                  <a:pt x="2872" y="514"/>
                </a:lnTo>
                <a:lnTo>
                  <a:pt x="2905" y="531"/>
                </a:lnTo>
                <a:lnTo>
                  <a:pt x="2938" y="543"/>
                </a:lnTo>
                <a:lnTo>
                  <a:pt x="2972" y="548"/>
                </a:lnTo>
                <a:lnTo>
                  <a:pt x="3006" y="548"/>
                </a:lnTo>
                <a:lnTo>
                  <a:pt x="3039" y="541"/>
                </a:lnTo>
                <a:lnTo>
                  <a:pt x="3072" y="528"/>
                </a:lnTo>
                <a:lnTo>
                  <a:pt x="3102" y="509"/>
                </a:lnTo>
                <a:lnTo>
                  <a:pt x="3130" y="482"/>
                </a:lnTo>
                <a:lnTo>
                  <a:pt x="3148" y="458"/>
                </a:lnTo>
                <a:lnTo>
                  <a:pt x="3162" y="436"/>
                </a:lnTo>
                <a:lnTo>
                  <a:pt x="3175" y="414"/>
                </a:lnTo>
                <a:lnTo>
                  <a:pt x="3184" y="397"/>
                </a:lnTo>
                <a:lnTo>
                  <a:pt x="3196" y="374"/>
                </a:lnTo>
                <a:lnTo>
                  <a:pt x="3208" y="353"/>
                </a:lnTo>
                <a:lnTo>
                  <a:pt x="3219" y="332"/>
                </a:lnTo>
                <a:lnTo>
                  <a:pt x="3228" y="316"/>
                </a:lnTo>
                <a:lnTo>
                  <a:pt x="3234" y="302"/>
                </a:lnTo>
                <a:lnTo>
                  <a:pt x="3239" y="295"/>
                </a:lnTo>
                <a:lnTo>
                  <a:pt x="3240" y="291"/>
                </a:lnTo>
                <a:lnTo>
                  <a:pt x="3235" y="282"/>
                </a:lnTo>
                <a:lnTo>
                  <a:pt x="3230" y="275"/>
                </a:lnTo>
                <a:lnTo>
                  <a:pt x="3224" y="268"/>
                </a:lnTo>
                <a:lnTo>
                  <a:pt x="3216" y="264"/>
                </a:lnTo>
                <a:lnTo>
                  <a:pt x="3214" y="264"/>
                </a:lnTo>
                <a:lnTo>
                  <a:pt x="3214" y="263"/>
                </a:lnTo>
                <a:lnTo>
                  <a:pt x="3214" y="263"/>
                </a:lnTo>
                <a:lnTo>
                  <a:pt x="3215" y="262"/>
                </a:lnTo>
                <a:lnTo>
                  <a:pt x="3233" y="256"/>
                </a:lnTo>
                <a:lnTo>
                  <a:pt x="3248" y="246"/>
                </a:lnTo>
                <a:lnTo>
                  <a:pt x="3261" y="232"/>
                </a:lnTo>
                <a:lnTo>
                  <a:pt x="3262" y="230"/>
                </a:lnTo>
                <a:lnTo>
                  <a:pt x="3262" y="230"/>
                </a:lnTo>
                <a:close/>
                <a:moveTo>
                  <a:pt x="925" y="207"/>
                </a:moveTo>
                <a:lnTo>
                  <a:pt x="982" y="207"/>
                </a:lnTo>
                <a:lnTo>
                  <a:pt x="1045" y="432"/>
                </a:lnTo>
                <a:lnTo>
                  <a:pt x="1111" y="207"/>
                </a:lnTo>
                <a:lnTo>
                  <a:pt x="1178" y="207"/>
                </a:lnTo>
                <a:lnTo>
                  <a:pt x="1243" y="432"/>
                </a:lnTo>
                <a:lnTo>
                  <a:pt x="1306" y="207"/>
                </a:lnTo>
                <a:lnTo>
                  <a:pt x="1366" y="207"/>
                </a:lnTo>
                <a:lnTo>
                  <a:pt x="1284" y="510"/>
                </a:lnTo>
                <a:lnTo>
                  <a:pt x="1213" y="510"/>
                </a:lnTo>
                <a:lnTo>
                  <a:pt x="1145" y="298"/>
                </a:lnTo>
                <a:lnTo>
                  <a:pt x="1076" y="510"/>
                </a:lnTo>
                <a:lnTo>
                  <a:pt x="1006" y="510"/>
                </a:lnTo>
                <a:lnTo>
                  <a:pt x="925" y="207"/>
                </a:lnTo>
                <a:close/>
                <a:moveTo>
                  <a:pt x="2179" y="207"/>
                </a:moveTo>
                <a:lnTo>
                  <a:pt x="2244" y="207"/>
                </a:lnTo>
                <a:lnTo>
                  <a:pt x="2128" y="341"/>
                </a:lnTo>
                <a:lnTo>
                  <a:pt x="2251" y="510"/>
                </a:lnTo>
                <a:lnTo>
                  <a:pt x="2185" y="510"/>
                </a:lnTo>
                <a:lnTo>
                  <a:pt x="2090" y="379"/>
                </a:lnTo>
                <a:lnTo>
                  <a:pt x="2052" y="419"/>
                </a:lnTo>
                <a:lnTo>
                  <a:pt x="2052" y="510"/>
                </a:lnTo>
                <a:lnTo>
                  <a:pt x="1993" y="510"/>
                </a:lnTo>
                <a:lnTo>
                  <a:pt x="1993" y="208"/>
                </a:lnTo>
                <a:lnTo>
                  <a:pt x="2052" y="208"/>
                </a:lnTo>
                <a:lnTo>
                  <a:pt x="2052" y="351"/>
                </a:lnTo>
                <a:lnTo>
                  <a:pt x="2179" y="207"/>
                </a:lnTo>
                <a:close/>
                <a:moveTo>
                  <a:pt x="1706" y="207"/>
                </a:moveTo>
                <a:lnTo>
                  <a:pt x="1839" y="207"/>
                </a:lnTo>
                <a:lnTo>
                  <a:pt x="1859" y="209"/>
                </a:lnTo>
                <a:lnTo>
                  <a:pt x="1878" y="215"/>
                </a:lnTo>
                <a:lnTo>
                  <a:pt x="1895" y="225"/>
                </a:lnTo>
                <a:lnTo>
                  <a:pt x="1909" y="239"/>
                </a:lnTo>
                <a:lnTo>
                  <a:pt x="1920" y="254"/>
                </a:lnTo>
                <a:lnTo>
                  <a:pt x="1929" y="271"/>
                </a:lnTo>
                <a:lnTo>
                  <a:pt x="1934" y="290"/>
                </a:lnTo>
                <a:lnTo>
                  <a:pt x="1936" y="307"/>
                </a:lnTo>
                <a:lnTo>
                  <a:pt x="1934" y="326"/>
                </a:lnTo>
                <a:lnTo>
                  <a:pt x="1930" y="345"/>
                </a:lnTo>
                <a:lnTo>
                  <a:pt x="1921" y="361"/>
                </a:lnTo>
                <a:lnTo>
                  <a:pt x="1910" y="375"/>
                </a:lnTo>
                <a:lnTo>
                  <a:pt x="1897" y="388"/>
                </a:lnTo>
                <a:lnTo>
                  <a:pt x="1881" y="395"/>
                </a:lnTo>
                <a:lnTo>
                  <a:pt x="1950" y="510"/>
                </a:lnTo>
                <a:lnTo>
                  <a:pt x="1885" y="510"/>
                </a:lnTo>
                <a:lnTo>
                  <a:pt x="1823" y="408"/>
                </a:lnTo>
                <a:lnTo>
                  <a:pt x="1764" y="408"/>
                </a:lnTo>
                <a:lnTo>
                  <a:pt x="1764" y="510"/>
                </a:lnTo>
                <a:lnTo>
                  <a:pt x="1706" y="510"/>
                </a:lnTo>
                <a:lnTo>
                  <a:pt x="1706" y="207"/>
                </a:lnTo>
                <a:close/>
                <a:moveTo>
                  <a:pt x="696" y="207"/>
                </a:moveTo>
                <a:lnTo>
                  <a:pt x="901" y="207"/>
                </a:lnTo>
                <a:lnTo>
                  <a:pt x="901" y="258"/>
                </a:lnTo>
                <a:lnTo>
                  <a:pt x="756" y="258"/>
                </a:lnTo>
                <a:lnTo>
                  <a:pt x="756" y="510"/>
                </a:lnTo>
                <a:lnTo>
                  <a:pt x="696" y="510"/>
                </a:lnTo>
                <a:lnTo>
                  <a:pt x="696" y="207"/>
                </a:lnTo>
                <a:close/>
                <a:moveTo>
                  <a:pt x="451" y="207"/>
                </a:moveTo>
                <a:lnTo>
                  <a:pt x="654" y="207"/>
                </a:lnTo>
                <a:lnTo>
                  <a:pt x="654" y="258"/>
                </a:lnTo>
                <a:lnTo>
                  <a:pt x="510" y="258"/>
                </a:lnTo>
                <a:lnTo>
                  <a:pt x="510" y="510"/>
                </a:lnTo>
                <a:lnTo>
                  <a:pt x="451" y="510"/>
                </a:lnTo>
                <a:lnTo>
                  <a:pt x="451" y="207"/>
                </a:lnTo>
                <a:close/>
                <a:moveTo>
                  <a:pt x="205" y="207"/>
                </a:moveTo>
                <a:lnTo>
                  <a:pt x="408" y="207"/>
                </a:lnTo>
                <a:lnTo>
                  <a:pt x="408" y="258"/>
                </a:lnTo>
                <a:lnTo>
                  <a:pt x="263" y="258"/>
                </a:lnTo>
                <a:lnTo>
                  <a:pt x="263" y="458"/>
                </a:lnTo>
                <a:lnTo>
                  <a:pt x="408" y="458"/>
                </a:lnTo>
                <a:lnTo>
                  <a:pt x="408" y="510"/>
                </a:lnTo>
                <a:lnTo>
                  <a:pt x="205" y="510"/>
                </a:lnTo>
                <a:lnTo>
                  <a:pt x="205" y="207"/>
                </a:lnTo>
                <a:close/>
                <a:moveTo>
                  <a:pt x="2379" y="205"/>
                </a:moveTo>
                <a:lnTo>
                  <a:pt x="2409" y="208"/>
                </a:lnTo>
                <a:lnTo>
                  <a:pt x="2438" y="214"/>
                </a:lnTo>
                <a:lnTo>
                  <a:pt x="2463" y="225"/>
                </a:lnTo>
                <a:lnTo>
                  <a:pt x="2484" y="238"/>
                </a:lnTo>
                <a:lnTo>
                  <a:pt x="2458" y="286"/>
                </a:lnTo>
                <a:lnTo>
                  <a:pt x="2455" y="285"/>
                </a:lnTo>
                <a:lnTo>
                  <a:pt x="2452" y="281"/>
                </a:lnTo>
                <a:lnTo>
                  <a:pt x="2448" y="278"/>
                </a:lnTo>
                <a:lnTo>
                  <a:pt x="2439" y="273"/>
                </a:lnTo>
                <a:lnTo>
                  <a:pt x="2428" y="268"/>
                </a:lnTo>
                <a:lnTo>
                  <a:pt x="2404" y="259"/>
                </a:lnTo>
                <a:lnTo>
                  <a:pt x="2376" y="257"/>
                </a:lnTo>
                <a:lnTo>
                  <a:pt x="2362" y="257"/>
                </a:lnTo>
                <a:lnTo>
                  <a:pt x="2350" y="261"/>
                </a:lnTo>
                <a:lnTo>
                  <a:pt x="2341" y="266"/>
                </a:lnTo>
                <a:lnTo>
                  <a:pt x="2332" y="276"/>
                </a:lnTo>
                <a:lnTo>
                  <a:pt x="2328" y="291"/>
                </a:lnTo>
                <a:lnTo>
                  <a:pt x="2329" y="296"/>
                </a:lnTo>
                <a:lnTo>
                  <a:pt x="2331" y="302"/>
                </a:lnTo>
                <a:lnTo>
                  <a:pt x="2333" y="306"/>
                </a:lnTo>
                <a:lnTo>
                  <a:pt x="2336" y="310"/>
                </a:lnTo>
                <a:lnTo>
                  <a:pt x="2341" y="314"/>
                </a:lnTo>
                <a:lnTo>
                  <a:pt x="2346" y="317"/>
                </a:lnTo>
                <a:lnTo>
                  <a:pt x="2356" y="321"/>
                </a:lnTo>
                <a:lnTo>
                  <a:pt x="2367" y="325"/>
                </a:lnTo>
                <a:lnTo>
                  <a:pt x="2397" y="334"/>
                </a:lnTo>
                <a:lnTo>
                  <a:pt x="2419" y="340"/>
                </a:lnTo>
                <a:lnTo>
                  <a:pt x="2438" y="346"/>
                </a:lnTo>
                <a:lnTo>
                  <a:pt x="2454" y="354"/>
                </a:lnTo>
                <a:lnTo>
                  <a:pt x="2469" y="364"/>
                </a:lnTo>
                <a:lnTo>
                  <a:pt x="2479" y="375"/>
                </a:lnTo>
                <a:lnTo>
                  <a:pt x="2488" y="388"/>
                </a:lnTo>
                <a:lnTo>
                  <a:pt x="2493" y="404"/>
                </a:lnTo>
                <a:lnTo>
                  <a:pt x="2494" y="423"/>
                </a:lnTo>
                <a:lnTo>
                  <a:pt x="2493" y="446"/>
                </a:lnTo>
                <a:lnTo>
                  <a:pt x="2486" y="465"/>
                </a:lnTo>
                <a:lnTo>
                  <a:pt x="2474" y="481"/>
                </a:lnTo>
                <a:lnTo>
                  <a:pt x="2460" y="492"/>
                </a:lnTo>
                <a:lnTo>
                  <a:pt x="2444" y="502"/>
                </a:lnTo>
                <a:lnTo>
                  <a:pt x="2425" y="509"/>
                </a:lnTo>
                <a:lnTo>
                  <a:pt x="2404" y="513"/>
                </a:lnTo>
                <a:lnTo>
                  <a:pt x="2382" y="514"/>
                </a:lnTo>
                <a:lnTo>
                  <a:pt x="2348" y="511"/>
                </a:lnTo>
                <a:lnTo>
                  <a:pt x="2316" y="502"/>
                </a:lnTo>
                <a:lnTo>
                  <a:pt x="2284" y="491"/>
                </a:lnTo>
                <a:lnTo>
                  <a:pt x="2255" y="473"/>
                </a:lnTo>
                <a:lnTo>
                  <a:pt x="2282" y="423"/>
                </a:lnTo>
                <a:lnTo>
                  <a:pt x="2284" y="426"/>
                </a:lnTo>
                <a:lnTo>
                  <a:pt x="2289" y="429"/>
                </a:lnTo>
                <a:lnTo>
                  <a:pt x="2295" y="433"/>
                </a:lnTo>
                <a:lnTo>
                  <a:pt x="2319" y="446"/>
                </a:lnTo>
                <a:lnTo>
                  <a:pt x="2333" y="451"/>
                </a:lnTo>
                <a:lnTo>
                  <a:pt x="2350" y="456"/>
                </a:lnTo>
                <a:lnTo>
                  <a:pt x="2366" y="460"/>
                </a:lnTo>
                <a:lnTo>
                  <a:pt x="2384" y="461"/>
                </a:lnTo>
                <a:lnTo>
                  <a:pt x="2405" y="458"/>
                </a:lnTo>
                <a:lnTo>
                  <a:pt x="2420" y="452"/>
                </a:lnTo>
                <a:lnTo>
                  <a:pt x="2429" y="443"/>
                </a:lnTo>
                <a:lnTo>
                  <a:pt x="2433" y="429"/>
                </a:lnTo>
                <a:lnTo>
                  <a:pt x="2431" y="423"/>
                </a:lnTo>
                <a:lnTo>
                  <a:pt x="2430" y="417"/>
                </a:lnTo>
                <a:lnTo>
                  <a:pt x="2426" y="413"/>
                </a:lnTo>
                <a:lnTo>
                  <a:pt x="2423" y="408"/>
                </a:lnTo>
                <a:lnTo>
                  <a:pt x="2418" y="404"/>
                </a:lnTo>
                <a:lnTo>
                  <a:pt x="2411" y="400"/>
                </a:lnTo>
                <a:lnTo>
                  <a:pt x="2400" y="395"/>
                </a:lnTo>
                <a:lnTo>
                  <a:pt x="2386" y="392"/>
                </a:lnTo>
                <a:lnTo>
                  <a:pt x="2353" y="382"/>
                </a:lnTo>
                <a:lnTo>
                  <a:pt x="2333" y="375"/>
                </a:lnTo>
                <a:lnTo>
                  <a:pt x="2316" y="369"/>
                </a:lnTo>
                <a:lnTo>
                  <a:pt x="2302" y="361"/>
                </a:lnTo>
                <a:lnTo>
                  <a:pt x="2289" y="353"/>
                </a:lnTo>
                <a:lnTo>
                  <a:pt x="2280" y="341"/>
                </a:lnTo>
                <a:lnTo>
                  <a:pt x="2273" y="330"/>
                </a:lnTo>
                <a:lnTo>
                  <a:pt x="2269" y="316"/>
                </a:lnTo>
                <a:lnTo>
                  <a:pt x="2268" y="300"/>
                </a:lnTo>
                <a:lnTo>
                  <a:pt x="2270" y="278"/>
                </a:lnTo>
                <a:lnTo>
                  <a:pt x="2276" y="259"/>
                </a:lnTo>
                <a:lnTo>
                  <a:pt x="2287" y="243"/>
                </a:lnTo>
                <a:lnTo>
                  <a:pt x="2300" y="229"/>
                </a:lnTo>
                <a:lnTo>
                  <a:pt x="2317" y="219"/>
                </a:lnTo>
                <a:lnTo>
                  <a:pt x="2336" y="212"/>
                </a:lnTo>
                <a:lnTo>
                  <a:pt x="2356" y="207"/>
                </a:lnTo>
                <a:lnTo>
                  <a:pt x="2379" y="205"/>
                </a:lnTo>
                <a:close/>
                <a:moveTo>
                  <a:pt x="1519" y="205"/>
                </a:moveTo>
                <a:lnTo>
                  <a:pt x="1551" y="208"/>
                </a:lnTo>
                <a:lnTo>
                  <a:pt x="1578" y="218"/>
                </a:lnTo>
                <a:lnTo>
                  <a:pt x="1604" y="234"/>
                </a:lnTo>
                <a:lnTo>
                  <a:pt x="1625" y="253"/>
                </a:lnTo>
                <a:lnTo>
                  <a:pt x="1643" y="277"/>
                </a:lnTo>
                <a:lnTo>
                  <a:pt x="1655" y="302"/>
                </a:lnTo>
                <a:lnTo>
                  <a:pt x="1663" y="331"/>
                </a:lnTo>
                <a:lnTo>
                  <a:pt x="1665" y="359"/>
                </a:lnTo>
                <a:lnTo>
                  <a:pt x="1663" y="389"/>
                </a:lnTo>
                <a:lnTo>
                  <a:pt x="1654" y="417"/>
                </a:lnTo>
                <a:lnTo>
                  <a:pt x="1641" y="443"/>
                </a:lnTo>
                <a:lnTo>
                  <a:pt x="1624" y="466"/>
                </a:lnTo>
                <a:lnTo>
                  <a:pt x="1602" y="485"/>
                </a:lnTo>
                <a:lnTo>
                  <a:pt x="1577" y="500"/>
                </a:lnTo>
                <a:lnTo>
                  <a:pt x="1548" y="509"/>
                </a:lnTo>
                <a:lnTo>
                  <a:pt x="1518" y="513"/>
                </a:lnTo>
                <a:lnTo>
                  <a:pt x="1485" y="509"/>
                </a:lnTo>
                <a:lnTo>
                  <a:pt x="1457" y="499"/>
                </a:lnTo>
                <a:lnTo>
                  <a:pt x="1432" y="484"/>
                </a:lnTo>
                <a:lnTo>
                  <a:pt x="1411" y="465"/>
                </a:lnTo>
                <a:lnTo>
                  <a:pt x="1393" y="441"/>
                </a:lnTo>
                <a:lnTo>
                  <a:pt x="1381" y="416"/>
                </a:lnTo>
                <a:lnTo>
                  <a:pt x="1373" y="387"/>
                </a:lnTo>
                <a:lnTo>
                  <a:pt x="1369" y="359"/>
                </a:lnTo>
                <a:lnTo>
                  <a:pt x="1373" y="329"/>
                </a:lnTo>
                <a:lnTo>
                  <a:pt x="1381" y="300"/>
                </a:lnTo>
                <a:lnTo>
                  <a:pt x="1394" y="275"/>
                </a:lnTo>
                <a:lnTo>
                  <a:pt x="1412" y="251"/>
                </a:lnTo>
                <a:lnTo>
                  <a:pt x="1434" y="232"/>
                </a:lnTo>
                <a:lnTo>
                  <a:pt x="1460" y="218"/>
                </a:lnTo>
                <a:lnTo>
                  <a:pt x="1488" y="208"/>
                </a:lnTo>
                <a:lnTo>
                  <a:pt x="1519" y="205"/>
                </a:lnTo>
                <a:close/>
                <a:moveTo>
                  <a:pt x="0" y="0"/>
                </a:moveTo>
                <a:lnTo>
                  <a:pt x="3547" y="0"/>
                </a:lnTo>
                <a:lnTo>
                  <a:pt x="3547" y="717"/>
                </a:lnTo>
                <a:lnTo>
                  <a:pt x="0" y="717"/>
                </a:lnTo>
                <a:lnTo>
                  <a:pt x="0" y="383"/>
                </a:lnTo>
                <a:lnTo>
                  <a:pt x="48" y="383"/>
                </a:lnTo>
                <a:lnTo>
                  <a:pt x="48" y="669"/>
                </a:lnTo>
                <a:lnTo>
                  <a:pt x="2652" y="669"/>
                </a:lnTo>
                <a:lnTo>
                  <a:pt x="2652" y="383"/>
                </a:lnTo>
                <a:lnTo>
                  <a:pt x="2700" y="383"/>
                </a:lnTo>
                <a:lnTo>
                  <a:pt x="2700" y="669"/>
                </a:lnTo>
                <a:lnTo>
                  <a:pt x="3499" y="669"/>
                </a:lnTo>
                <a:lnTo>
                  <a:pt x="3499" y="48"/>
                </a:lnTo>
                <a:lnTo>
                  <a:pt x="2700" y="48"/>
                </a:lnTo>
                <a:lnTo>
                  <a:pt x="2700" y="335"/>
                </a:lnTo>
                <a:lnTo>
                  <a:pt x="2652" y="335"/>
                </a:lnTo>
                <a:lnTo>
                  <a:pt x="2652" y="48"/>
                </a:lnTo>
                <a:lnTo>
                  <a:pt x="48" y="48"/>
                </a:lnTo>
                <a:lnTo>
                  <a:pt x="48" y="335"/>
                </a:lnTo>
                <a:lnTo>
                  <a:pt x="0" y="335"/>
                </a:lnTo>
                <a:lnTo>
                  <a:pt x="0" y="0"/>
                </a:lnTo>
                <a:close/>
              </a:path>
            </a:pathLst>
          </a:custGeom>
          <a:solidFill>
            <a:srgbClr val="85388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623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20234A"/>
      </a:dk1>
      <a:lt1>
        <a:srgbClr val="FFFFFF"/>
      </a:lt1>
      <a:dk2>
        <a:srgbClr val="F9D963"/>
      </a:dk2>
      <a:lt2>
        <a:srgbClr val="E7E8EC"/>
      </a:lt2>
      <a:accent1>
        <a:srgbClr val="FAC732"/>
      </a:accent1>
      <a:accent2>
        <a:srgbClr val="B92D80"/>
      </a:accent2>
      <a:accent3>
        <a:srgbClr val="0DB5C8"/>
      </a:accent3>
      <a:accent4>
        <a:srgbClr val="EC691C"/>
      </a:accent4>
      <a:accent5>
        <a:srgbClr val="DF9FB8"/>
      </a:accent5>
      <a:accent6>
        <a:srgbClr val="0B5122"/>
      </a:accent6>
      <a:hlink>
        <a:srgbClr val="B92D7F"/>
      </a:hlink>
      <a:folHlink>
        <a:srgbClr val="B92D7F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600" dirty="0" err="1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lg" len="lg"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 indent="-285750" algn="ctr">
          <a:buClr>
            <a:schemeClr val="accent3"/>
          </a:buClr>
          <a:defRPr sz="1400" dirty="0">
            <a:latin typeface="Poppins" panose="00000500000000000000" pitchFamily="2" charset="0"/>
            <a:cs typeface="Poppins" panose="000005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GICNUMBERS_MASTER" id="{9E015982-E6DD-D742-89CC-2D54BDA5CA6A}" vid="{5ECAE0F2-AD6C-8041-898D-5CBAFE5D1A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7230</TotalTime>
  <Words>547</Words>
  <Application>Microsoft Macintosh PowerPoint</Application>
  <PresentationFormat>Widescreen</PresentationFormat>
  <Paragraphs>122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Poppins</vt:lpstr>
      <vt:lpstr>Poppins Medium</vt:lpstr>
      <vt:lpstr>Poppins Regular</vt:lpstr>
      <vt:lpstr>Poppins SemiBold</vt:lpstr>
      <vt:lpstr>Rockwell</vt:lpstr>
      <vt:lpstr>Office Theme</vt:lpstr>
      <vt:lpstr>Don’t panic! </vt:lpstr>
      <vt:lpstr>PowerPoint Presentation</vt:lpstr>
      <vt:lpstr>The recession will be mild</vt:lpstr>
      <vt:lpstr>No-one’s got a crystal ball</vt:lpstr>
      <vt:lpstr>No-one’s got a crystal ball</vt:lpstr>
      <vt:lpstr>Advertising can still help</vt:lpstr>
      <vt:lpstr>The historical evidence for “don’t go dark” is conclusive</vt:lpstr>
      <vt:lpstr>In our more recent and nuanced study, “don’t go dark” still applies</vt:lpstr>
      <vt:lpstr>Close up on FMCG during COVID: Cheap share of voice was available</vt:lpstr>
      <vt:lpstr>This strategy worked</vt:lpstr>
      <vt:lpstr>But “don’t go dark” is too blunt as a universal piece of advice</vt:lpstr>
      <vt:lpstr>Scenario planning is possible</vt:lpstr>
      <vt:lpstr>Doing the maths</vt:lpstr>
      <vt:lpstr>Sneak peek of the tool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creator>magic numbers</dc:creator>
  <cp:lastModifiedBy>Microsoft Office User</cp:lastModifiedBy>
  <cp:revision>533</cp:revision>
  <cp:lastPrinted>2015-10-08T13:54:36Z</cp:lastPrinted>
  <dcterms:created xsi:type="dcterms:W3CDTF">2021-04-19T11:04:01Z</dcterms:created>
  <dcterms:modified xsi:type="dcterms:W3CDTF">2023-01-27T11:59:52Z</dcterms:modified>
</cp:coreProperties>
</file>