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36"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Montserrat" pitchFamily="2" charset="77"/>
      <p:regular r:id="rId44"/>
      <p:bold r:id="rId45"/>
      <p:italic r:id="rId46"/>
      <p:boldItalic r:id="rId47"/>
    </p:embeddedFont>
    <p:embeddedFont>
      <p:font typeface="Montserrat Medium"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79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nY709lb+s9kNeKb7J0DozrJls8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Water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E1B4BB-0E82-45CF-AA5A-B9C4973C6A10}">
  <a:tblStyle styleId="{71E1B4BB-0E82-45CF-AA5A-B9C4973C6A1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65" d="100"/>
          <a:sy n="165" d="100"/>
        </p:scale>
        <p:origin x="664" y="184"/>
      </p:cViewPr>
      <p:guideLst>
        <p:guide orient="horz" pos="1620"/>
        <p:guide pos="2880"/>
        <p:guide pos="7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0-03T19:56:31.942" idx="1">
    <p:pos x="793" y="1100"/>
    <p:text>Could be prettier/ tidied up</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2YZ1L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36"/>
              </a:spcBef>
              <a:spcAft>
                <a:spcPts val="0"/>
              </a:spcAft>
              <a:buClr>
                <a:srgbClr val="000000"/>
              </a:buClr>
              <a:buSzPts val="1400"/>
              <a:buFont typeface="Arial"/>
              <a:buNone/>
              <a:defRPr sz="787" b="0" i="0" u="none" strike="noStrike" cap="none">
                <a:solidFill>
                  <a:schemeClr val="dk1"/>
                </a:solidFill>
                <a:latin typeface="Arial"/>
                <a:ea typeface="Arial"/>
                <a:cs typeface="Arial"/>
                <a:sym typeface="Arial"/>
              </a:defRPr>
            </a:lvl1pPr>
            <a:lvl2pPr marL="914400" marR="0" lvl="1" indent="-228600" algn="l" rtl="0">
              <a:lnSpc>
                <a:spcPct val="100000"/>
              </a:lnSpc>
              <a:spcBef>
                <a:spcPts val="236"/>
              </a:spcBef>
              <a:spcAft>
                <a:spcPts val="0"/>
              </a:spcAft>
              <a:buClr>
                <a:srgbClr val="000000"/>
              </a:buClr>
              <a:buSzPts val="1400"/>
              <a:buFont typeface="Arial"/>
              <a:buNone/>
              <a:defRPr sz="787" b="0" i="0" u="none" strike="noStrike" cap="none">
                <a:solidFill>
                  <a:schemeClr val="dk1"/>
                </a:solidFill>
                <a:latin typeface="Arial"/>
                <a:ea typeface="Arial"/>
                <a:cs typeface="Arial"/>
                <a:sym typeface="Arial"/>
              </a:defRPr>
            </a:lvl2pPr>
            <a:lvl3pPr marL="1371600" marR="0" lvl="2" indent="-228600" algn="l" rtl="0">
              <a:lnSpc>
                <a:spcPct val="100000"/>
              </a:lnSpc>
              <a:spcBef>
                <a:spcPts val="236"/>
              </a:spcBef>
              <a:spcAft>
                <a:spcPts val="0"/>
              </a:spcAft>
              <a:buClr>
                <a:srgbClr val="000000"/>
              </a:buClr>
              <a:buSzPts val="1400"/>
              <a:buFont typeface="Arial"/>
              <a:buNone/>
              <a:defRPr sz="787" b="0" i="0" u="none" strike="noStrike" cap="none">
                <a:solidFill>
                  <a:schemeClr val="dk1"/>
                </a:solidFill>
                <a:latin typeface="Arial"/>
                <a:ea typeface="Arial"/>
                <a:cs typeface="Arial"/>
                <a:sym typeface="Arial"/>
              </a:defRPr>
            </a:lvl3pPr>
            <a:lvl4pPr marL="1828800" marR="0" lvl="3" indent="-228600" algn="l" rtl="0">
              <a:lnSpc>
                <a:spcPct val="100000"/>
              </a:lnSpc>
              <a:spcBef>
                <a:spcPts val="236"/>
              </a:spcBef>
              <a:spcAft>
                <a:spcPts val="0"/>
              </a:spcAft>
              <a:buClr>
                <a:srgbClr val="000000"/>
              </a:buClr>
              <a:buSzPts val="1400"/>
              <a:buFont typeface="Arial"/>
              <a:buNone/>
              <a:defRPr sz="787" b="0" i="0" u="none" strike="noStrike" cap="none">
                <a:solidFill>
                  <a:schemeClr val="dk1"/>
                </a:solidFill>
                <a:latin typeface="Arial"/>
                <a:ea typeface="Arial"/>
                <a:cs typeface="Arial"/>
                <a:sym typeface="Arial"/>
              </a:defRPr>
            </a:lvl4pPr>
            <a:lvl5pPr marL="2286000" marR="0" lvl="4" indent="-228600" algn="l" rtl="0">
              <a:lnSpc>
                <a:spcPct val="100000"/>
              </a:lnSpc>
              <a:spcBef>
                <a:spcPts val="236"/>
              </a:spcBef>
              <a:spcAft>
                <a:spcPts val="0"/>
              </a:spcAft>
              <a:buClr>
                <a:srgbClr val="000000"/>
              </a:buClr>
              <a:buSzPts val="1400"/>
              <a:buFont typeface="Arial"/>
              <a:buNone/>
              <a:defRPr sz="787"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787"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787"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787"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78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mmt.co.uk/2023/05/new-car-market-grows-for-ninth-month-run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Clr>
                <a:schemeClr val="dk1"/>
              </a:buClr>
              <a:buSzPts val="1400"/>
              <a:buFont typeface="Arial"/>
              <a:buNone/>
            </a:pPr>
            <a:r>
              <a:rPr lang="en-GB"/>
              <a:t>Welcome.</a:t>
            </a:r>
            <a:endParaRPr/>
          </a:p>
          <a:p>
            <a:pPr marL="0" lvl="0" indent="0" algn="l" rtl="0">
              <a:lnSpc>
                <a:spcPct val="100000"/>
              </a:lnSpc>
              <a:spcBef>
                <a:spcPts val="236"/>
              </a:spcBef>
              <a:spcAft>
                <a:spcPts val="0"/>
              </a:spcAft>
              <a:buClr>
                <a:schemeClr val="dk1"/>
              </a:buClr>
              <a:buSzPts val="1400"/>
              <a:buFont typeface="Arial"/>
              <a:buNone/>
            </a:pPr>
            <a:r>
              <a:rPr lang="en-GB"/>
              <a:t>Our third part of our ongoing research into the cost of living crisis and how its playing out in the shelves, homes and spirit of the nation.</a:t>
            </a:r>
            <a:endParaRPr/>
          </a:p>
          <a:p>
            <a:pPr marL="0" lvl="0" indent="0" algn="l" rtl="0">
              <a:lnSpc>
                <a:spcPct val="100000"/>
              </a:lnSpc>
              <a:spcBef>
                <a:spcPts val="236"/>
              </a:spcBef>
              <a:spcAft>
                <a:spcPts val="0"/>
              </a:spcAft>
              <a:buClr>
                <a:schemeClr val="dk1"/>
              </a:buClr>
              <a:buSzPts val="1400"/>
              <a:buFont typeface="Arial"/>
              <a:buNone/>
            </a:pPr>
            <a:r>
              <a:rPr lang="en-GB"/>
              <a:t>We started this in april 2022, just after the invasion of Ukraine, tracked again in October in 2022 - just after that horrific leap in energy prices…and now here we are, autumn 2023 - and this time, things look quite different.</a:t>
            </a:r>
            <a:endParaRPr/>
          </a:p>
          <a:p>
            <a:pPr marL="0" lvl="0" indent="0" algn="l" rtl="0">
              <a:lnSpc>
                <a:spcPct val="100000"/>
              </a:lnSpc>
              <a:spcBef>
                <a:spcPts val="236"/>
              </a:spcBef>
              <a:spcAft>
                <a:spcPts val="0"/>
              </a:spcAft>
              <a:buSzPts val="1400"/>
              <a:buNone/>
            </a:pPr>
            <a:endParaRPr/>
          </a:p>
        </p:txBody>
      </p:sp>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e822cb96e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Allowing ourselves to take a bit of pride in how we’ve coped the last 7 or 8 months</a:t>
            </a:r>
            <a:endParaRPr/>
          </a:p>
        </p:txBody>
      </p:sp>
      <p:sp>
        <p:nvSpPr>
          <p:cNvPr id="337" name="Google Shape;337;g1e822cb96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e822cb96eb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Our viewers spoke about 2022 in terms of difficulty and survival…but laced between all of this, were feelings of real pride. \</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working hard and doing well / Hidden strength / the only way is…not essex, the only way is up. </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We’ve kept going</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We’ve found a way</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We’ve kept smiling through</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Found a resilience that perhaps was untapped for a while</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Feeling somewhat more confident about the future</a:t>
            </a:r>
            <a:endParaRPr b="0"/>
          </a:p>
        </p:txBody>
      </p:sp>
      <p:sp>
        <p:nvSpPr>
          <p:cNvPr id="345" name="Google Shape;345;g1e822cb96e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e822cb96eb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Reassessed what we place importance on</a:t>
            </a:r>
            <a:endParaRPr/>
          </a:p>
          <a:p>
            <a:pPr marL="0" lvl="0" indent="0" algn="l" rtl="0">
              <a:lnSpc>
                <a:spcPct val="100000"/>
              </a:lnSpc>
              <a:spcBef>
                <a:spcPts val="236"/>
              </a:spcBef>
              <a:spcAft>
                <a:spcPts val="0"/>
              </a:spcAft>
              <a:buSzPts val="1400"/>
              <a:buNone/>
            </a:pPr>
            <a:r>
              <a:rPr lang="en-GB"/>
              <a:t>Not just about price, but about trust &amp; reliability</a:t>
            </a:r>
            <a:endParaRPr/>
          </a:p>
          <a:p>
            <a:pPr marL="0" lvl="0" indent="0" algn="l" rtl="0">
              <a:lnSpc>
                <a:spcPct val="100000"/>
              </a:lnSpc>
              <a:spcBef>
                <a:spcPts val="236"/>
              </a:spcBef>
              <a:spcAft>
                <a:spcPts val="0"/>
              </a:spcAft>
              <a:buSzPts val="1400"/>
              <a:buNone/>
            </a:pPr>
            <a:r>
              <a:rPr lang="en-GB"/>
              <a:t>In every sense of the word - rely on you not to let me down, trust you to not do horrible things to the planet</a:t>
            </a:r>
            <a:endParaRPr/>
          </a:p>
        </p:txBody>
      </p:sp>
      <p:sp>
        <p:nvSpPr>
          <p:cNvPr id="354" name="Google Shape;354;g1e822cb96e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Despite how tough the year has been, we’re still maintaining positivity</a:t>
            </a:r>
            <a:endParaRPr/>
          </a:p>
          <a:p>
            <a:pPr marL="0" lvl="0" indent="0" algn="l" rtl="0">
              <a:lnSpc>
                <a:spcPct val="100000"/>
              </a:lnSpc>
              <a:spcBef>
                <a:spcPts val="236"/>
              </a:spcBef>
              <a:spcAft>
                <a:spcPts val="0"/>
              </a:spcAft>
              <a:buSzPts val="1400"/>
              <a:buNone/>
            </a:pPr>
            <a:r>
              <a:rPr lang="en-GB"/>
              <a:t>Satisfied with where we are in life</a:t>
            </a:r>
            <a:endParaRPr/>
          </a:p>
          <a:p>
            <a:pPr marL="0" lvl="0" indent="0" algn="l" rtl="0">
              <a:lnSpc>
                <a:spcPct val="100000"/>
              </a:lnSpc>
              <a:spcBef>
                <a:spcPts val="236"/>
              </a:spcBef>
              <a:spcAft>
                <a:spcPts val="0"/>
              </a:spcAft>
              <a:buSzPts val="1400"/>
              <a:buNone/>
            </a:pPr>
            <a:r>
              <a:rPr lang="en-GB"/>
              <a:t>More confident that the economy will survive</a:t>
            </a:r>
            <a:endParaRPr/>
          </a:p>
        </p:txBody>
      </p:sp>
      <p:sp>
        <p:nvSpPr>
          <p:cNvPr id="361" name="Google Shape;3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e822cb96eb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More time researching</a:t>
            </a:r>
            <a:endParaRPr/>
          </a:p>
          <a:p>
            <a:pPr marL="0" lvl="0" indent="0" algn="l" rtl="0">
              <a:lnSpc>
                <a:spcPct val="100000"/>
              </a:lnSpc>
              <a:spcBef>
                <a:spcPts val="236"/>
              </a:spcBef>
              <a:spcAft>
                <a:spcPts val="0"/>
              </a:spcAft>
              <a:buSzPts val="1400"/>
              <a:buNone/>
            </a:pPr>
            <a:r>
              <a:rPr lang="en-GB"/>
              <a:t>Doing more hard yards</a:t>
            </a:r>
            <a:endParaRPr/>
          </a:p>
          <a:p>
            <a:pPr marL="0" lvl="0" indent="0" algn="l" rtl="0">
              <a:lnSpc>
                <a:spcPct val="100000"/>
              </a:lnSpc>
              <a:spcBef>
                <a:spcPts val="236"/>
              </a:spcBef>
              <a:spcAft>
                <a:spcPts val="0"/>
              </a:spcAft>
              <a:buSzPts val="1400"/>
              <a:buNone/>
            </a:pPr>
            <a:r>
              <a:rPr lang="en-GB"/>
              <a:t>Reaping more benefits</a:t>
            </a:r>
            <a:endParaRPr/>
          </a:p>
          <a:p>
            <a:pPr marL="0" lvl="0" indent="0" algn="l" rtl="0">
              <a:lnSpc>
                <a:spcPct val="100000"/>
              </a:lnSpc>
              <a:spcBef>
                <a:spcPts val="236"/>
              </a:spcBef>
              <a:spcAft>
                <a:spcPts val="0"/>
              </a:spcAft>
              <a:buSzPts val="1400"/>
              <a:buNone/>
            </a:pPr>
            <a:r>
              <a:rPr lang="en-GB"/>
              <a:t>…but it’s all on us</a:t>
            </a:r>
            <a:endParaRPr/>
          </a:p>
        </p:txBody>
      </p:sp>
      <p:sp>
        <p:nvSpPr>
          <p:cNvPr id="383" name="Google Shape;383;g1e822cb96e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83a093569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83a093569c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Across different categories we saw different propensity to switch &amp; stick</a:t>
            </a:r>
            <a:endParaRPr/>
          </a:p>
          <a:p>
            <a:pPr marL="0" lvl="0" indent="0" algn="l" rtl="0">
              <a:lnSpc>
                <a:spcPct val="100000"/>
              </a:lnSpc>
              <a:spcBef>
                <a:spcPts val="236"/>
              </a:spcBef>
              <a:spcAft>
                <a:spcPts val="0"/>
              </a:spcAft>
              <a:buSzPts val="1400"/>
              <a:buNone/>
            </a:pPr>
            <a:r>
              <a:rPr lang="en-GB"/>
              <a:t>Supermarkets &amp; Retail suffering most</a:t>
            </a:r>
            <a:endParaRPr/>
          </a:p>
          <a:p>
            <a:pPr marL="0" lvl="0" indent="0" algn="l" rtl="0">
              <a:lnSpc>
                <a:spcPct val="100000"/>
              </a:lnSpc>
              <a:spcBef>
                <a:spcPts val="236"/>
              </a:spcBef>
              <a:spcAft>
                <a:spcPts val="0"/>
              </a:spcAft>
              <a:buSzPts val="1400"/>
              <a:buNone/>
            </a:pPr>
            <a:endParaRPr/>
          </a:p>
        </p:txBody>
      </p:sp>
      <p:sp>
        <p:nvSpPr>
          <p:cNvPr id="392" name="Google Shape;392;g283a093569c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e822cb96eb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We place less importance on price than we did last year</a:t>
            </a:r>
            <a:endParaRPr/>
          </a:p>
          <a:p>
            <a:pPr marL="0" lvl="0" indent="0" algn="l" rtl="0">
              <a:lnSpc>
                <a:spcPct val="100000"/>
              </a:lnSpc>
              <a:spcBef>
                <a:spcPts val="236"/>
              </a:spcBef>
              <a:spcAft>
                <a:spcPts val="0"/>
              </a:spcAft>
              <a:buSzPts val="1400"/>
              <a:buNone/>
            </a:pPr>
            <a:r>
              <a:rPr lang="en-GB"/>
              <a:t>We’ve come to terms with the importance of other facets of value, like reliability &amp; trust</a:t>
            </a:r>
            <a:endParaRPr/>
          </a:p>
          <a:p>
            <a:pPr marL="0" lvl="0" indent="0" algn="l" rtl="0">
              <a:lnSpc>
                <a:spcPct val="100000"/>
              </a:lnSpc>
              <a:spcBef>
                <a:spcPts val="236"/>
              </a:spcBef>
              <a:spcAft>
                <a:spcPts val="0"/>
              </a:spcAft>
              <a:buSzPts val="1400"/>
              <a:buNone/>
            </a:pPr>
            <a:endParaRPr/>
          </a:p>
        </p:txBody>
      </p:sp>
      <p:sp>
        <p:nvSpPr>
          <p:cNvPr id="419" name="Google Shape;419;g1e822cb96e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e822cb96eb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And our willingness to work to find and manage budgets allow us to preserve the little things that matter</a:t>
            </a:r>
            <a:endParaRPr/>
          </a:p>
          <a:p>
            <a:pPr marL="0" lvl="0" indent="0" algn="l" rtl="0">
              <a:lnSpc>
                <a:spcPct val="100000"/>
              </a:lnSpc>
              <a:spcBef>
                <a:spcPts val="236"/>
              </a:spcBef>
              <a:spcAft>
                <a:spcPts val="0"/>
              </a:spcAft>
              <a:buSzPts val="1400"/>
              <a:buNone/>
            </a:pPr>
            <a:r>
              <a:rPr lang="en-GB"/>
              <a:t>Sky</a:t>
            </a:r>
            <a:endParaRPr/>
          </a:p>
          <a:p>
            <a:pPr marL="0" lvl="0" indent="0" algn="l" rtl="0">
              <a:lnSpc>
                <a:spcPct val="100000"/>
              </a:lnSpc>
              <a:spcBef>
                <a:spcPts val="236"/>
              </a:spcBef>
              <a:spcAft>
                <a:spcPts val="0"/>
              </a:spcAft>
              <a:buSzPts val="1400"/>
              <a:buNone/>
            </a:pPr>
            <a:r>
              <a:rPr lang="en-GB"/>
              <a:t>Heinz</a:t>
            </a:r>
            <a:endParaRPr/>
          </a:p>
          <a:p>
            <a:pPr marL="0" lvl="0" indent="0" algn="l" rtl="0">
              <a:lnSpc>
                <a:spcPct val="100000"/>
              </a:lnSpc>
              <a:spcBef>
                <a:spcPts val="236"/>
              </a:spcBef>
              <a:spcAft>
                <a:spcPts val="0"/>
              </a:spcAft>
              <a:buSzPts val="1400"/>
              <a:buNone/>
            </a:pPr>
            <a:r>
              <a:rPr lang="en-GB"/>
              <a:t>Virgin Media! </a:t>
            </a:r>
            <a:endParaRPr/>
          </a:p>
        </p:txBody>
      </p:sp>
      <p:sp>
        <p:nvSpPr>
          <p:cNvPr id="433" name="Google Shape;433;g1e822cb96e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e83b44dc28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The next theme is all about life in the suburbs and the fringes. Days here might not be quite so full of murder and adultery as good old Emerdale, but there is still plenty to keep us fulfilled during the COLC.</a:t>
            </a:r>
            <a:endParaRPr/>
          </a:p>
        </p:txBody>
      </p:sp>
      <p:sp>
        <p:nvSpPr>
          <p:cNvPr id="444" name="Google Shape;444;g1e83b44dc2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868bf6fba8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But first - that word.</a:t>
            </a:r>
            <a:endParaRPr/>
          </a:p>
          <a:p>
            <a:pPr marL="0" lvl="0" indent="0" algn="l" rtl="0">
              <a:lnSpc>
                <a:spcPct val="100000"/>
              </a:lnSpc>
              <a:spcBef>
                <a:spcPts val="236"/>
              </a:spcBef>
              <a:spcAft>
                <a:spcPts val="0"/>
              </a:spcAft>
              <a:buSzPts val="1400"/>
              <a:buNone/>
            </a:pPr>
            <a:endParaRPr/>
          </a:p>
          <a:p>
            <a:pPr marL="0" lvl="0" indent="0" algn="l" rtl="0">
              <a:lnSpc>
                <a:spcPct val="100000"/>
              </a:lnSpc>
              <a:spcBef>
                <a:spcPts val="236"/>
              </a:spcBef>
              <a:spcAft>
                <a:spcPts val="0"/>
              </a:spcAft>
              <a:buSzPts val="1400"/>
              <a:buNone/>
            </a:pPr>
            <a:r>
              <a:rPr lang="en-GB"/>
              <a:t>Actually what we’ve been finding over the last 12 months of exploring mainstream households is that there is a real pride, comfort, and creativity that underpins suburbgatory these days and its been absolutely escalated since covid.</a:t>
            </a:r>
            <a:endParaRPr/>
          </a:p>
          <a:p>
            <a:pPr marL="0" lvl="0" indent="0" algn="l" rtl="0">
              <a:lnSpc>
                <a:spcPct val="100000"/>
              </a:lnSpc>
              <a:spcBef>
                <a:spcPts val="236"/>
              </a:spcBef>
              <a:spcAft>
                <a:spcPts val="0"/>
              </a:spcAft>
              <a:buSzPts val="1400"/>
              <a:buNone/>
            </a:pPr>
            <a:r>
              <a:rPr lang="en-GB"/>
              <a:t>There’s a growing rejection of a sense of needing to strive upwards, of a sense of being anti-boring. Actually - we are ok as we are, thanks very much.</a:t>
            </a:r>
            <a:endParaRPr/>
          </a:p>
        </p:txBody>
      </p:sp>
      <p:sp>
        <p:nvSpPr>
          <p:cNvPr id="452" name="Google Shape;452;g2868bf6fba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We’ve somewhat settled into our new normal.</a:t>
            </a:r>
            <a:endParaRPr/>
          </a:p>
          <a:p>
            <a:pPr marL="0" lvl="0" indent="0" algn="l" rtl="0">
              <a:lnSpc>
                <a:spcPct val="100000"/>
              </a:lnSpc>
              <a:spcBef>
                <a:spcPts val="236"/>
              </a:spcBef>
              <a:spcAft>
                <a:spcPts val="0"/>
              </a:spcAft>
              <a:buSzPts val="1400"/>
              <a:buNone/>
            </a:pPr>
            <a:r>
              <a:rPr lang="en-GB"/>
              <a:t>We are sharper, savvier, more self reflective than before.</a:t>
            </a:r>
            <a:endParaRPr/>
          </a:p>
          <a:p>
            <a:pPr marL="0" lvl="0" indent="0" algn="l" rtl="0">
              <a:lnSpc>
                <a:spcPct val="100000"/>
              </a:lnSpc>
              <a:spcBef>
                <a:spcPts val="236"/>
              </a:spcBef>
              <a:spcAft>
                <a:spcPts val="0"/>
              </a:spcAft>
              <a:buSzPts val="1400"/>
              <a:buNone/>
            </a:pPr>
            <a:r>
              <a:rPr lang="en-GB"/>
              <a:t>More time researching</a:t>
            </a:r>
            <a:endParaRPr/>
          </a:p>
          <a:p>
            <a:pPr marL="0" lvl="0" indent="0" algn="l" rtl="0">
              <a:lnSpc>
                <a:spcPct val="100000"/>
              </a:lnSpc>
              <a:spcBef>
                <a:spcPts val="236"/>
              </a:spcBef>
              <a:spcAft>
                <a:spcPts val="0"/>
              </a:spcAft>
              <a:buSzPts val="1400"/>
              <a:buNone/>
            </a:pPr>
            <a:r>
              <a:rPr lang="en-GB"/>
              <a:t>Doing more hard yards</a:t>
            </a:r>
            <a:endParaRPr/>
          </a:p>
          <a:p>
            <a:pPr marL="0" lvl="0" indent="0" algn="l" rtl="0">
              <a:lnSpc>
                <a:spcPct val="100000"/>
              </a:lnSpc>
              <a:spcBef>
                <a:spcPts val="236"/>
              </a:spcBef>
              <a:spcAft>
                <a:spcPts val="0"/>
              </a:spcAft>
              <a:buSzPts val="1400"/>
              <a:buNone/>
            </a:pPr>
            <a:r>
              <a:rPr lang="en-GB"/>
              <a:t>Reaping more benefits</a:t>
            </a:r>
            <a:endParaRPr/>
          </a:p>
          <a:p>
            <a:pPr marL="0" lvl="0" indent="0" algn="l" rtl="0">
              <a:lnSpc>
                <a:spcPct val="100000"/>
              </a:lnSpc>
              <a:spcBef>
                <a:spcPts val="236"/>
              </a:spcBef>
              <a:spcAft>
                <a:spcPts val="0"/>
              </a:spcAft>
              <a:buSzPts val="1400"/>
              <a:buNone/>
            </a:pPr>
            <a:r>
              <a:rPr lang="en-GB"/>
              <a:t>…but it’s all on us</a:t>
            </a:r>
            <a:endParaRPr/>
          </a:p>
        </p:txBody>
      </p:sp>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Pride in how we do things. And an underpinning happiness - almost 6 in 10 of our mainstreamers feel really satisfied with their lives, despite the enormous financial pressures they are under.</a:t>
            </a:r>
            <a:endParaRPr/>
          </a:p>
          <a:p>
            <a:pPr marL="0" lvl="0" indent="0" algn="l" rtl="0">
              <a:lnSpc>
                <a:spcPct val="100000"/>
              </a:lnSpc>
              <a:spcBef>
                <a:spcPts val="236"/>
              </a:spcBef>
              <a:spcAft>
                <a:spcPts val="0"/>
              </a:spcAft>
              <a:buSzPts val="1400"/>
              <a:buNone/>
            </a:pPr>
            <a:r>
              <a:rPr lang="en-GB"/>
              <a:t>And FUN and frivolity being a big part of that. We talked alot about everyday magic - and that is pulling through in spades here in relation to cost of living crisis.</a:t>
            </a:r>
            <a:endParaRPr/>
          </a:p>
          <a:p>
            <a:pPr marL="0" lvl="0" indent="0" algn="l" rtl="0">
              <a:lnSpc>
                <a:spcPct val="100000"/>
              </a:lnSpc>
              <a:spcBef>
                <a:spcPts val="236"/>
              </a:spcBef>
              <a:spcAft>
                <a:spcPts val="0"/>
              </a:spcAft>
              <a:buSzPts val="1400"/>
              <a:buNone/>
            </a:pPr>
            <a:r>
              <a:rPr lang="en-GB"/>
              <a:t>I absolutely love this quote</a:t>
            </a:r>
            <a:endParaRPr/>
          </a:p>
        </p:txBody>
      </p:sp>
      <p:sp>
        <p:nvSpPr>
          <p:cNvPr id="460" name="Google Shape;46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7f18a32f3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7f18a32f36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They will absolutely not be told how to do christmas. Christmas is a super personal concept. Thats why the asdas elf ad was the best performing last year - it showcased something that felt REAL, everyday - surbagatory. But showed how magical that can be with a little dose of festive cheer.</a:t>
            </a:r>
            <a:endParaRPr/>
          </a:p>
          <a:p>
            <a:pPr marL="0" lvl="0" indent="0" algn="l" rtl="0">
              <a:lnSpc>
                <a:spcPct val="100000"/>
              </a:lnSpc>
              <a:spcBef>
                <a:spcPts val="236"/>
              </a:spcBef>
              <a:spcAft>
                <a:spcPts val="0"/>
              </a:spcAft>
              <a:buSzPts val="1400"/>
              <a:buNone/>
            </a:pPr>
            <a:r>
              <a:rPr lang="en-GB"/>
              <a:t>Christmas Its a source of pride and will be protected at all costs.</a:t>
            </a:r>
            <a:endParaRPr/>
          </a:p>
          <a:p>
            <a:pPr marL="0" lvl="0" indent="0" algn="l" rtl="0">
              <a:lnSpc>
                <a:spcPct val="100000"/>
              </a:lnSpc>
              <a:spcBef>
                <a:spcPts val="236"/>
              </a:spcBef>
              <a:spcAft>
                <a:spcPts val="0"/>
              </a:spcAft>
              <a:buSzPts val="1400"/>
              <a:buNone/>
            </a:pPr>
            <a:r>
              <a:rPr lang="en-GB"/>
              <a:t>Protection - more cash - more control</a:t>
            </a:r>
            <a:endParaRPr/>
          </a:p>
          <a:p>
            <a:pPr marL="0" lvl="0" indent="0" algn="l" rtl="0">
              <a:lnSpc>
                <a:spcPct val="100000"/>
              </a:lnSpc>
              <a:spcBef>
                <a:spcPts val="236"/>
              </a:spcBef>
              <a:spcAft>
                <a:spcPts val="0"/>
              </a:spcAft>
              <a:buSzPts val="1400"/>
              <a:buNone/>
            </a:pPr>
            <a:r>
              <a:rPr lang="en-GB"/>
              <a:t>And switching up whats acceptable - a real step in behaviour change - pre loved.</a:t>
            </a:r>
            <a:endParaRPr/>
          </a:p>
        </p:txBody>
      </p:sp>
      <p:sp>
        <p:nvSpPr>
          <p:cNvPr id="470" name="Google Shape;470;g27f18a32f36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And that sense of conscious decision making - of buying thoughtfully - was so big in this wave that it warrants its own theme.</a:t>
            </a:r>
            <a:endParaRPr/>
          </a:p>
        </p:txBody>
      </p:sp>
      <p:sp>
        <p:nvSpPr>
          <p:cNvPr id="481" name="Google Shape;4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83a093569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83a093569c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And this conscious decision making really has two goals-</a:t>
            </a:r>
            <a:endParaRPr/>
          </a:p>
          <a:p>
            <a:pPr marL="457200" lvl="0" indent="-317500" algn="l" rtl="0">
              <a:lnSpc>
                <a:spcPct val="100000"/>
              </a:lnSpc>
              <a:spcBef>
                <a:spcPts val="236"/>
              </a:spcBef>
              <a:spcAft>
                <a:spcPts val="0"/>
              </a:spcAft>
              <a:buSzPts val="1400"/>
              <a:buAutoNum type="arabicPeriod"/>
            </a:pPr>
            <a:r>
              <a:rPr lang="en-GB"/>
              <a:t>To save money.</a:t>
            </a:r>
            <a:endParaRPr/>
          </a:p>
          <a:p>
            <a:pPr marL="457200" lvl="0" indent="-317500" algn="l" rtl="0">
              <a:lnSpc>
                <a:spcPct val="100000"/>
              </a:lnSpc>
              <a:spcBef>
                <a:spcPts val="0"/>
              </a:spcBef>
              <a:spcAft>
                <a:spcPts val="0"/>
              </a:spcAft>
              <a:buSzPts val="1400"/>
              <a:buAutoNum type="arabicPeriod"/>
            </a:pPr>
            <a:r>
              <a:rPr lang="en-GB"/>
              <a:t>To make good informed choices - whether thats environmental, lifestyle, quality or otherwise</a:t>
            </a:r>
            <a:endParaRPr/>
          </a:p>
        </p:txBody>
      </p:sp>
      <p:sp>
        <p:nvSpPr>
          <p:cNvPr id="490" name="Google Shape;490;g283a093569c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And this considered sensibility has, in effect, slowed things right down.</a:t>
            </a:r>
            <a:endParaRPr/>
          </a:p>
          <a:p>
            <a:pPr marL="0" lvl="0" indent="0" algn="l" rtl="0">
              <a:lnSpc>
                <a:spcPct val="100000"/>
              </a:lnSpc>
              <a:spcBef>
                <a:spcPts val="236"/>
              </a:spcBef>
              <a:spcAft>
                <a:spcPts val="0"/>
              </a:spcAft>
              <a:buSzPts val="1400"/>
              <a:buNone/>
            </a:pPr>
            <a:r>
              <a:rPr lang="en-GB"/>
              <a:t>Mainstreamers will put in the hard yards to feel informed on getting the best value for the price.</a:t>
            </a:r>
            <a:endParaRPr/>
          </a:p>
          <a:p>
            <a:pPr marL="0" lvl="0" indent="0" algn="l" rtl="0">
              <a:lnSpc>
                <a:spcPct val="100000"/>
              </a:lnSpc>
              <a:spcBef>
                <a:spcPts val="236"/>
              </a:spcBef>
              <a:spcAft>
                <a:spcPts val="0"/>
              </a:spcAft>
              <a:buSzPts val="1400"/>
              <a:buNone/>
            </a:pPr>
            <a:r>
              <a:rPr lang="en-GB"/>
              <a:t>But price isnt actually the thing - they are 19% more likely to switch if they find a product or service is lacking in quality vs. because of a price promotion.</a:t>
            </a:r>
            <a:endParaRPr/>
          </a:p>
          <a:p>
            <a:pPr marL="0" lvl="0" indent="0" algn="l" rtl="0">
              <a:lnSpc>
                <a:spcPct val="100000"/>
              </a:lnSpc>
              <a:spcBef>
                <a:spcPts val="236"/>
              </a:spcBef>
              <a:spcAft>
                <a:spcPts val="0"/>
              </a:spcAft>
              <a:buSzPts val="1400"/>
              <a:buNone/>
            </a:pPr>
            <a:r>
              <a:rPr lang="en-GB"/>
              <a:t>But they are also looking to have their horizons broadened - improving quality of life - those moments of everyday magic, whether thats discovering a new hobby, a new taste sensation, or xxx</a:t>
            </a:r>
            <a:endParaRPr/>
          </a:p>
          <a:p>
            <a:pPr marL="0" lvl="0" indent="0" algn="l" rtl="0">
              <a:lnSpc>
                <a:spcPct val="100000"/>
              </a:lnSpc>
              <a:spcBef>
                <a:spcPts val="236"/>
              </a:spcBef>
              <a:spcAft>
                <a:spcPts val="0"/>
              </a:spcAft>
              <a:buSzPts val="1400"/>
              <a:buNone/>
            </a:pPr>
            <a:r>
              <a:rPr lang="en-GB"/>
              <a:t>And this slow down culture is sharply british - we are the most likely nation - globally - to agree that less focus should be placed on work. Work life balance etc etc.</a:t>
            </a:r>
            <a:endParaRPr/>
          </a:p>
        </p:txBody>
      </p:sp>
      <p:sp>
        <p:nvSpPr>
          <p:cNvPr id="500" name="Google Shape;50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endParaRPr/>
          </a:p>
        </p:txBody>
      </p:sp>
      <p:sp>
        <p:nvSpPr>
          <p:cNvPr id="524" name="Google Shape;5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e822cb96eb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However, there have also been times for us to embrace a feeling of…fuck it</a:t>
            </a:r>
            <a:endParaRPr/>
          </a:p>
          <a:p>
            <a:pPr marL="0" lvl="0" indent="0" algn="l" rtl="0">
              <a:lnSpc>
                <a:spcPct val="100000"/>
              </a:lnSpc>
              <a:spcBef>
                <a:spcPts val="236"/>
              </a:spcBef>
              <a:spcAft>
                <a:spcPts val="0"/>
              </a:spcAft>
              <a:buSzPts val="1400"/>
              <a:buNone/>
            </a:pPr>
            <a:r>
              <a:rPr lang="en-GB"/>
              <a:t>Who says I can’t?</a:t>
            </a:r>
            <a:endParaRPr/>
          </a:p>
          <a:p>
            <a:pPr marL="0" lvl="0" indent="0" algn="l" rtl="0">
              <a:lnSpc>
                <a:spcPct val="100000"/>
              </a:lnSpc>
              <a:spcBef>
                <a:spcPts val="236"/>
              </a:spcBef>
              <a:spcAft>
                <a:spcPts val="0"/>
              </a:spcAft>
              <a:buSzPts val="1400"/>
              <a:buNone/>
            </a:pPr>
            <a:endParaRPr/>
          </a:p>
        </p:txBody>
      </p:sp>
      <p:sp>
        <p:nvSpPr>
          <p:cNvPr id="539" name="Google Shape;539;g1e822cb96e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e822cb96eb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Who says I can’t go on holiday? </a:t>
            </a:r>
            <a:endParaRPr/>
          </a:p>
          <a:p>
            <a:pPr marL="0" lvl="0" indent="0" algn="l" rtl="0">
              <a:lnSpc>
                <a:spcPct val="100000"/>
              </a:lnSpc>
              <a:spcBef>
                <a:spcPts val="236"/>
              </a:spcBef>
              <a:spcAft>
                <a:spcPts val="0"/>
              </a:spcAft>
              <a:buSzPts val="1400"/>
              <a:buNone/>
            </a:pPr>
            <a:r>
              <a:rPr lang="en-GB"/>
              <a:t>Who says I can’t tread myself?</a:t>
            </a:r>
            <a:endParaRPr/>
          </a:p>
          <a:p>
            <a:pPr marL="0" lvl="0" indent="0" algn="l" rtl="0">
              <a:lnSpc>
                <a:spcPct val="100000"/>
              </a:lnSpc>
              <a:spcBef>
                <a:spcPts val="236"/>
              </a:spcBef>
              <a:spcAft>
                <a:spcPts val="0"/>
              </a:spcAft>
              <a:buSzPts val="1400"/>
              <a:buNone/>
            </a:pPr>
            <a:r>
              <a:rPr lang="en-GB"/>
              <a:t>Who says I have to cancel Spotify? </a:t>
            </a:r>
            <a:endParaRPr sz="1450">
              <a:solidFill>
                <a:srgbClr val="222222"/>
              </a:solidFill>
              <a:highlight>
                <a:srgbClr val="FFFFFF"/>
              </a:highlight>
              <a:latin typeface="Times New Roman"/>
              <a:ea typeface="Times New Roman"/>
              <a:cs typeface="Times New Roman"/>
              <a:sym typeface="Times New Roman"/>
            </a:endParaRPr>
          </a:p>
          <a:p>
            <a:pPr marL="0" lvl="0" indent="0" algn="l" rtl="0">
              <a:lnSpc>
                <a:spcPct val="100000"/>
              </a:lnSpc>
              <a:spcBef>
                <a:spcPts val="236"/>
              </a:spcBef>
              <a:spcAft>
                <a:spcPts val="0"/>
              </a:spcAft>
              <a:buSzPts val="1400"/>
              <a:buNone/>
            </a:pPr>
            <a:endParaRPr sz="1450">
              <a:solidFill>
                <a:srgbClr val="222222"/>
              </a:solidFill>
              <a:highlight>
                <a:srgbClr val="FFFFFF"/>
              </a:highlight>
              <a:latin typeface="Times New Roman"/>
              <a:ea typeface="Times New Roman"/>
              <a:cs typeface="Times New Roman"/>
              <a:sym typeface="Times New Roman"/>
            </a:endParaRPr>
          </a:p>
          <a:p>
            <a:pPr marL="0" lvl="0" indent="0" algn="l" rtl="0">
              <a:lnSpc>
                <a:spcPct val="100000"/>
              </a:lnSpc>
              <a:spcBef>
                <a:spcPts val="236"/>
              </a:spcBef>
              <a:spcAft>
                <a:spcPts val="0"/>
              </a:spcAft>
              <a:buSzPts val="1400"/>
              <a:buNone/>
            </a:pPr>
            <a:r>
              <a:rPr lang="en-GB" sz="1450">
                <a:solidFill>
                  <a:srgbClr val="222222"/>
                </a:solidFill>
                <a:highlight>
                  <a:srgbClr val="FFFFFF"/>
                </a:highlight>
                <a:latin typeface="Times New Roman"/>
                <a:ea typeface="Times New Roman"/>
                <a:cs typeface="Times New Roman"/>
                <a:sym typeface="Times New Roman"/>
              </a:rPr>
              <a:t>according to analysis by digital advertising platform Cardlytics</a:t>
            </a:r>
            <a:endParaRPr sz="1450">
              <a:solidFill>
                <a:srgbClr val="222222"/>
              </a:solidFill>
              <a:highlight>
                <a:srgbClr val="FFFFFF"/>
              </a:highlight>
              <a:latin typeface="Times New Roman"/>
              <a:ea typeface="Times New Roman"/>
              <a:cs typeface="Times New Roman"/>
              <a:sym typeface="Times New Roman"/>
            </a:endParaRPr>
          </a:p>
          <a:p>
            <a:pPr marL="457200" lvl="0" indent="-320675" algn="l" rtl="0">
              <a:lnSpc>
                <a:spcPct val="100000"/>
              </a:lnSpc>
              <a:spcBef>
                <a:spcPts val="236"/>
              </a:spcBef>
              <a:spcAft>
                <a:spcPts val="0"/>
              </a:spcAft>
              <a:buClr>
                <a:srgbClr val="222222"/>
              </a:buClr>
              <a:buSzPts val="1450"/>
              <a:buFont typeface="Times New Roman"/>
              <a:buAutoNum type="arabicPeriod"/>
            </a:pPr>
            <a:r>
              <a:rPr lang="en-GB" sz="1450" u="sng">
                <a:solidFill>
                  <a:schemeClr val="hlink"/>
                </a:solidFill>
                <a:highlight>
                  <a:srgbClr val="FFFFFF"/>
                </a:highlight>
                <a:latin typeface="Times New Roman"/>
                <a:ea typeface="Times New Roman"/>
                <a:cs typeface="Times New Roman"/>
                <a:sym typeface="Times New Roman"/>
                <a:hlinkClick r:id="rId3"/>
              </a:rPr>
              <a:t>https://www.smmt.co.uk/2023/05/new-car-market-grows-for-ninth-month-running/</a:t>
            </a:r>
            <a:endParaRPr sz="1450">
              <a:solidFill>
                <a:srgbClr val="222222"/>
              </a:solidFill>
              <a:highlight>
                <a:srgbClr val="FFFFFF"/>
              </a:highlight>
              <a:latin typeface="Times New Roman"/>
              <a:ea typeface="Times New Roman"/>
              <a:cs typeface="Times New Roman"/>
              <a:sym typeface="Times New Roman"/>
            </a:endParaRPr>
          </a:p>
          <a:p>
            <a:pPr marL="457200" lvl="0" indent="-320675" algn="l" rtl="0">
              <a:lnSpc>
                <a:spcPct val="100000"/>
              </a:lnSpc>
              <a:spcBef>
                <a:spcPts val="0"/>
              </a:spcBef>
              <a:spcAft>
                <a:spcPts val="0"/>
              </a:spcAft>
              <a:buClr>
                <a:srgbClr val="222222"/>
              </a:buClr>
              <a:buSzPts val="1450"/>
              <a:buFont typeface="Times New Roman"/>
              <a:buAutoNum type="arabicPeriod"/>
            </a:pPr>
            <a:r>
              <a:rPr lang="en-GB" sz="1450">
                <a:solidFill>
                  <a:srgbClr val="222222"/>
                </a:solidFill>
                <a:highlight>
                  <a:srgbClr val="FFFFFF"/>
                </a:highlight>
                <a:latin typeface="Times New Roman"/>
                <a:ea typeface="Times New Roman"/>
                <a:cs typeface="Times New Roman"/>
                <a:sym typeface="Times New Roman"/>
              </a:rPr>
              <a:t>https://home.barclaycard/press-releases/2021/08/Subscription-Society-surges/</a:t>
            </a:r>
            <a:endParaRPr sz="1450">
              <a:solidFill>
                <a:srgbClr val="222222"/>
              </a:solidFill>
              <a:highlight>
                <a:srgbClr val="FFFFFF"/>
              </a:highlight>
              <a:latin typeface="Times New Roman"/>
              <a:ea typeface="Times New Roman"/>
              <a:cs typeface="Times New Roman"/>
              <a:sym typeface="Times New Roman"/>
            </a:endParaRPr>
          </a:p>
          <a:p>
            <a:pPr marL="0" lvl="0" indent="0" algn="l" rtl="0">
              <a:lnSpc>
                <a:spcPct val="100000"/>
              </a:lnSpc>
              <a:spcBef>
                <a:spcPts val="236"/>
              </a:spcBef>
              <a:spcAft>
                <a:spcPts val="0"/>
              </a:spcAft>
              <a:buSzPts val="1400"/>
              <a:buNone/>
            </a:pPr>
            <a:endParaRPr sz="1450">
              <a:solidFill>
                <a:srgbClr val="222222"/>
              </a:solidFill>
              <a:highlight>
                <a:srgbClr val="FFFFFF"/>
              </a:highlight>
              <a:latin typeface="Times New Roman"/>
              <a:ea typeface="Times New Roman"/>
              <a:cs typeface="Times New Roman"/>
              <a:sym typeface="Times New Roman"/>
            </a:endParaRPr>
          </a:p>
        </p:txBody>
      </p:sp>
      <p:sp>
        <p:nvSpPr>
          <p:cNvPr id="547" name="Google Shape;547;g1e822cb96eb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e822cb96eb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SzPts val="1400"/>
              <a:buNone/>
            </a:pPr>
            <a:r>
              <a:rPr lang="en-GB"/>
              <a:t>What is life without whimsy?</a:t>
            </a:r>
            <a:endParaRPr/>
          </a:p>
          <a:p>
            <a:pPr marL="0" lvl="0" indent="0" algn="l" rtl="0">
              <a:lnSpc>
                <a:spcPct val="100000"/>
              </a:lnSpc>
              <a:spcBef>
                <a:spcPts val="236"/>
              </a:spcBef>
              <a:spcAft>
                <a:spcPts val="0"/>
              </a:spcAft>
              <a:buSzPts val="1400"/>
              <a:buNone/>
            </a:pPr>
            <a:r>
              <a:rPr lang="en-GB"/>
              <a:t>There are times when you have to say, I don’t care. I’m having a pie</a:t>
            </a:r>
            <a:endParaRPr/>
          </a:p>
          <a:p>
            <a:pPr marL="0" lvl="0" indent="0" algn="l" rtl="0">
              <a:lnSpc>
                <a:spcPct val="100000"/>
              </a:lnSpc>
              <a:spcBef>
                <a:spcPts val="236"/>
              </a:spcBef>
              <a:spcAft>
                <a:spcPts val="0"/>
              </a:spcAft>
              <a:buClr>
                <a:schemeClr val="dk1"/>
              </a:buClr>
              <a:buSzPts val="1100"/>
              <a:buFont typeface="Arial"/>
              <a:buNone/>
            </a:pPr>
            <a:endParaRPr/>
          </a:p>
        </p:txBody>
      </p:sp>
      <p:sp>
        <p:nvSpPr>
          <p:cNvPr id="556" name="Google Shape;556;g1e822cb96eb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e822cb96eb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36"/>
              </a:spcBef>
              <a:spcAft>
                <a:spcPts val="0"/>
              </a:spcAft>
              <a:buClr>
                <a:schemeClr val="dk1"/>
              </a:buClr>
              <a:buSzPts val="1100"/>
              <a:buFont typeface="Arial"/>
              <a:buNone/>
            </a:pPr>
            <a:r>
              <a:rPr lang="en-GB"/>
              <a:t>And whether it’s big or small, that’s certainly going to be our attitude to Christmas</a:t>
            </a:r>
            <a:endParaRPr sz="1450">
              <a:solidFill>
                <a:srgbClr val="222222"/>
              </a:solidFill>
              <a:highlight>
                <a:srgbClr val="FFFFFF"/>
              </a:highlight>
              <a:latin typeface="Times New Roman"/>
              <a:ea typeface="Times New Roman"/>
              <a:cs typeface="Times New Roman"/>
              <a:sym typeface="Times New Roman"/>
            </a:endParaRPr>
          </a:p>
        </p:txBody>
      </p:sp>
      <p:sp>
        <p:nvSpPr>
          <p:cNvPr id="565" name="Google Shape;565;g1e822cb96eb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28b2448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828b2448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Font typeface="Arial"/>
              <a:buNone/>
            </a:pPr>
            <a:r>
              <a:rPr lang="en-GB" sz="1800"/>
              <a:t>This time around as well as updating our tracker - exploring how people are feeling about their finances and what are their spending intentions, we also updated our deep dive into what value means within different categories, from supermarkets to telcos. But this time around we were chasing what we thought might be a bit of a pipe dream - is there a glimmer of hope on the horizon? And what new behaviours and brands have people experienced as a result of the cost of living crisis, and are they here to stay?</a:t>
            </a:r>
            <a:endParaRPr sz="1800"/>
          </a:p>
          <a:p>
            <a:pPr marL="0" lvl="0" indent="0" algn="l" rtl="0">
              <a:lnSpc>
                <a:spcPct val="90000"/>
              </a:lnSpc>
              <a:spcBef>
                <a:spcPts val="0"/>
              </a:spcBef>
              <a:spcAft>
                <a:spcPts val="0"/>
              </a:spcAft>
              <a:buClr>
                <a:schemeClr val="dk1"/>
              </a:buClr>
              <a:buSzPts val="1800"/>
              <a:buFont typeface="Arial"/>
              <a:buNone/>
            </a:pPr>
            <a:endParaRPr sz="1800"/>
          </a:p>
          <a:p>
            <a:pPr marL="0" lvl="0" indent="0" algn="l" rtl="0">
              <a:lnSpc>
                <a:spcPct val="90000"/>
              </a:lnSpc>
              <a:spcBef>
                <a:spcPts val="0"/>
              </a:spcBef>
              <a:spcAft>
                <a:spcPts val="0"/>
              </a:spcAft>
              <a:buClr>
                <a:schemeClr val="dk1"/>
              </a:buClr>
              <a:buSzPts val="1800"/>
              <a:buFont typeface="Arial"/>
              <a:buNone/>
            </a:pPr>
            <a:endParaRPr sz="1800"/>
          </a:p>
          <a:p>
            <a:pPr marL="0" lvl="0" indent="0" algn="l" rtl="0">
              <a:lnSpc>
                <a:spcPct val="90000"/>
              </a:lnSpc>
              <a:spcBef>
                <a:spcPts val="0"/>
              </a:spcBef>
              <a:spcAft>
                <a:spcPts val="0"/>
              </a:spcAft>
              <a:buClr>
                <a:schemeClr val="dk1"/>
              </a:buClr>
              <a:buSzPts val="1800"/>
              <a:buFont typeface="Arial"/>
              <a:buNone/>
            </a:pPr>
            <a:endParaRPr sz="1800"/>
          </a:p>
        </p:txBody>
      </p:sp>
      <p:sp>
        <p:nvSpPr>
          <p:cNvPr id="157" name="Google Shape;157;g2828b2448c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e83b44dc2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1e83b44dc2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36"/>
              </a:spcBef>
              <a:spcAft>
                <a:spcPts val="0"/>
              </a:spcAft>
              <a:buSzPts val="1400"/>
              <a:buNone/>
            </a:pPr>
            <a:endParaRPr/>
          </a:p>
        </p:txBody>
      </p:sp>
      <p:sp>
        <p:nvSpPr>
          <p:cNvPr id="574" name="Google Shape;574;g1e83b44dc28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886d5936f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886d5936f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IF YOU ARE AN ADVERTISER IN ONE OF THESE CATEGORIES, WE’D LOVE TO TAKE YOU THROUGH THE RESEARCH, PLS GET IN TOUCH</a:t>
            </a:r>
            <a:endParaRPr/>
          </a:p>
          <a:p>
            <a:pPr marL="0" lvl="0" indent="0" algn="l" rtl="0">
              <a:lnSpc>
                <a:spcPct val="100000"/>
              </a:lnSpc>
              <a:spcBef>
                <a:spcPts val="0"/>
              </a:spcBef>
              <a:spcAft>
                <a:spcPts val="0"/>
              </a:spcAft>
              <a:buSzPts val="1400"/>
              <a:buNone/>
            </a:pPr>
            <a:endParaRPr/>
          </a:p>
        </p:txBody>
      </p:sp>
      <p:sp>
        <p:nvSpPr>
          <p:cNvPr id="588" name="Google Shape;588;g2886d5936f9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83b4bb0cb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t>Upfront</a:t>
            </a:r>
            <a:endParaRPr sz="1100"/>
          </a:p>
          <a:p>
            <a:pPr marL="457200" lvl="0" indent="-298450" algn="l" rtl="0">
              <a:lnSpc>
                <a:spcPct val="115000"/>
              </a:lnSpc>
              <a:spcBef>
                <a:spcPts val="0"/>
              </a:spcBef>
              <a:spcAft>
                <a:spcPts val="0"/>
              </a:spcAft>
              <a:buClr>
                <a:schemeClr val="dk1"/>
              </a:buClr>
              <a:buSzPts val="1100"/>
              <a:buChar char="-"/>
            </a:pPr>
            <a:r>
              <a:rPr lang="en-GB" sz="1100"/>
              <a:t>tracking over past 18 months </a:t>
            </a:r>
            <a:endParaRPr sz="1100"/>
          </a:p>
          <a:p>
            <a:pPr marL="457200" lvl="0" indent="-298450" algn="l" rtl="0">
              <a:lnSpc>
                <a:spcPct val="115000"/>
              </a:lnSpc>
              <a:spcBef>
                <a:spcPts val="0"/>
              </a:spcBef>
              <a:spcAft>
                <a:spcPts val="0"/>
              </a:spcAft>
              <a:buClr>
                <a:schemeClr val="dk1"/>
              </a:buClr>
              <a:buSzPts val="1100"/>
              <a:buChar char="-"/>
            </a:pPr>
            <a:r>
              <a:rPr lang="en-GB" sz="1100"/>
              <a:t>are seeing a new dawn/economy emerging - more hope, more pride, more ethics</a:t>
            </a:r>
            <a:endParaRPr sz="1100"/>
          </a:p>
          <a:p>
            <a:pPr marL="457200" lvl="0" indent="-298450" algn="l" rtl="0">
              <a:lnSpc>
                <a:spcPct val="115000"/>
              </a:lnSpc>
              <a:spcBef>
                <a:spcPts val="0"/>
              </a:spcBef>
              <a:spcAft>
                <a:spcPts val="0"/>
              </a:spcAft>
              <a:buClr>
                <a:schemeClr val="dk1"/>
              </a:buClr>
              <a:buSzPts val="1100"/>
              <a:buChar char="-"/>
            </a:pPr>
            <a:r>
              <a:rPr lang="en-GB" sz="1100"/>
              <a:t>But this new dawn comes with new sensibilities - consumers are de-risking decisions than ever before. More cash transactions (bbc article)</a:t>
            </a:r>
            <a:endParaRPr sz="1100"/>
          </a:p>
          <a:p>
            <a:pPr marL="457200" lvl="0" indent="0" algn="l" rtl="0">
              <a:lnSpc>
                <a:spcPct val="115000"/>
              </a:lnSpc>
              <a:spcBef>
                <a:spcPts val="0"/>
              </a:spcBef>
              <a:spcAft>
                <a:spcPts val="0"/>
              </a:spcAft>
              <a:buClr>
                <a:schemeClr val="dk1"/>
              </a:buClr>
              <a:buSzPts val="1100"/>
              <a:buFont typeface="Arial"/>
              <a:buNone/>
            </a:pPr>
            <a:r>
              <a:rPr lang="en-GB" sz="1100"/>
              <a:t>consumers are seeing more reassurance than ever before that they are making smart decisions when it comes to value. And that is only going to increase (most people expect the importance of “value” to increase over next 12 months). </a:t>
            </a:r>
            <a:endParaRPr sz="1100"/>
          </a:p>
          <a:p>
            <a:pPr marL="457200" lvl="0" indent="0" algn="l" rtl="0">
              <a:lnSpc>
                <a:spcPct val="115000"/>
              </a:lnSpc>
              <a:spcBef>
                <a:spcPts val="0"/>
              </a:spcBef>
              <a:spcAft>
                <a:spcPts val="0"/>
              </a:spcAft>
              <a:buClr>
                <a:schemeClr val="dk1"/>
              </a:buClr>
              <a:buSzPts val="1100"/>
              <a:buFont typeface="Arial"/>
              <a:buNone/>
            </a:pPr>
            <a:r>
              <a:rPr lang="en-GB" sz="1100"/>
              <a:t>Money is not linked to happiness</a:t>
            </a:r>
            <a:endParaRPr sz="1100"/>
          </a:p>
          <a:p>
            <a:pPr marL="457200" lvl="0" indent="-298450" algn="l" rtl="0">
              <a:lnSpc>
                <a:spcPct val="115000"/>
              </a:lnSpc>
              <a:spcBef>
                <a:spcPts val="0"/>
              </a:spcBef>
              <a:spcAft>
                <a:spcPts val="0"/>
              </a:spcAft>
              <a:buClr>
                <a:schemeClr val="dk1"/>
              </a:buClr>
              <a:buSzPts val="1100"/>
              <a:buChar char="-"/>
            </a:pPr>
            <a:r>
              <a:rPr lang="en-GB" sz="1100"/>
              <a:t>We explored what is underpinning this, and what it means for different categories.</a:t>
            </a:r>
            <a:endParaRPr sz="1100"/>
          </a:p>
          <a:p>
            <a:pPr marL="457200" lvl="0" indent="-298450" algn="l" rtl="0">
              <a:lnSpc>
                <a:spcPct val="115000"/>
              </a:lnSpc>
              <a:spcBef>
                <a:spcPts val="0"/>
              </a:spcBef>
              <a:spcAft>
                <a:spcPts val="0"/>
              </a:spcAft>
              <a:buClr>
                <a:schemeClr val="dk1"/>
              </a:buClr>
              <a:buSzPts val="1100"/>
              <a:buChar char="-"/>
            </a:pPr>
            <a:r>
              <a:rPr lang="en-GB" sz="1100"/>
              <a:t>Value pyramid and the key shifts.</a:t>
            </a:r>
            <a:endParaRPr/>
          </a:p>
        </p:txBody>
      </p:sp>
      <p:sp>
        <p:nvSpPr>
          <p:cNvPr id="616" name="Google Shape;616;g283b4bb0c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236"/>
              </a:spcBef>
              <a:spcAft>
                <a:spcPts val="0"/>
              </a:spcAft>
              <a:buNone/>
            </a:pPr>
            <a:endParaRPr/>
          </a:p>
        </p:txBody>
      </p:sp>
      <p:sp>
        <p:nvSpPr>
          <p:cNvPr id="688" name="Google Shape;6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479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886d5936f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886d5936f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What makes this research different from other cost of living pieces is that we have been getting under the skin of what value means in different categories. This year, we have added wellness as a new category, given its swing into mainstream culture and shopping baskets.</a:t>
            </a:r>
            <a:endParaRPr/>
          </a:p>
          <a:p>
            <a:pPr marL="0" lvl="0" indent="0" algn="l" rtl="0">
              <a:lnSpc>
                <a:spcPct val="100000"/>
              </a:lnSpc>
              <a:spcBef>
                <a:spcPts val="0"/>
              </a:spcBef>
              <a:spcAft>
                <a:spcPts val="0"/>
              </a:spcAft>
              <a:buClr>
                <a:schemeClr val="dk1"/>
              </a:buClr>
              <a:buSzPts val="1400"/>
              <a:buFont typeface="Arial"/>
              <a:buNone/>
            </a:pPr>
            <a:r>
              <a:rPr lang="en-GB"/>
              <a:t>In november last year, we profiled the concept of value within 10 different categories. What surprised us was that, whilst price was undoubtedly important, value actually means very many - and very many different things depending on what mainstreamers are shopping for. For food and drink, its all about those everyday sparks of joy - so quality is king. For fashion, it is durability, for travel, beauty and telcos, it is trust.</a:t>
            </a:r>
            <a:endParaRPr/>
          </a:p>
          <a:p>
            <a:pPr marL="0" lvl="0" indent="0" algn="l" rtl="0">
              <a:lnSpc>
                <a:spcPct val="100000"/>
              </a:lnSpc>
              <a:spcBef>
                <a:spcPts val="0"/>
              </a:spcBef>
              <a:spcAft>
                <a:spcPts val="0"/>
              </a:spcAft>
              <a:buClr>
                <a:schemeClr val="dk1"/>
              </a:buClr>
              <a:buSzPts val="1400"/>
              <a:buFont typeface="Arial"/>
              <a:buNone/>
            </a:pPr>
            <a:r>
              <a:rPr lang="en-GB"/>
              <a:t>But most interestingly, supermarkets - the most dynamic of our categories, with almost every single value driver disproportionately important. We summarised supermarkets as needing to give power to the people.</a:t>
            </a:r>
            <a:endParaRPr/>
          </a:p>
          <a:p>
            <a:pPr marL="0" lvl="0" indent="0" algn="l" rtl="0">
              <a:lnSpc>
                <a:spcPct val="100000"/>
              </a:lnSpc>
              <a:spcBef>
                <a:spcPts val="0"/>
              </a:spcBef>
              <a:spcAft>
                <a:spcPts val="0"/>
              </a:spcAft>
              <a:buClr>
                <a:schemeClr val="dk1"/>
              </a:buClr>
              <a:buSzPts val="1400"/>
              <a:buFont typeface="Arial"/>
              <a:buNone/>
            </a:pPr>
            <a:r>
              <a:rPr lang="en-GB"/>
              <a:t>And, in this most recent wave, we’ve found that that sentiment of power to the people applies to everything, everywhere, and everyone.</a:t>
            </a:r>
            <a:endParaRPr/>
          </a:p>
          <a:p>
            <a:pPr marL="0" lvl="0" indent="0" algn="l" rtl="0">
              <a:lnSpc>
                <a:spcPct val="100000"/>
              </a:lnSpc>
              <a:spcBef>
                <a:spcPts val="0"/>
              </a:spcBef>
              <a:spcAft>
                <a:spcPts val="0"/>
              </a:spcAft>
              <a:buSzPts val="1400"/>
              <a:buNone/>
            </a:pPr>
            <a:endParaRPr/>
          </a:p>
        </p:txBody>
      </p:sp>
      <p:sp>
        <p:nvSpPr>
          <p:cNvPr id="174" name="Google Shape;174;g2886d5936f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828b2448ca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36"/>
              </a:spcBef>
              <a:spcAft>
                <a:spcPts val="0"/>
              </a:spcAft>
              <a:buClr>
                <a:srgbClr val="000000"/>
              </a:buClr>
              <a:buSzPts val="1400"/>
              <a:buFont typeface="Arial"/>
              <a:buNone/>
            </a:pPr>
            <a:r>
              <a:rPr lang="en-GB" sz="1000">
                <a:solidFill>
                  <a:srgbClr val="000000"/>
                </a:solidFill>
              </a:rPr>
              <a:t>April - ukraine war, not necessarily feeling the effects. Post covid jubliance still in the air</a:t>
            </a:r>
            <a:endParaRPr sz="1000">
              <a:solidFill>
                <a:srgbClr val="000000"/>
              </a:solidFill>
            </a:endParaRPr>
          </a:p>
          <a:p>
            <a:pPr marL="0" marR="0" lvl="0" indent="0" algn="l" rtl="0">
              <a:lnSpc>
                <a:spcPct val="100000"/>
              </a:lnSpc>
              <a:spcBef>
                <a:spcPts val="236"/>
              </a:spcBef>
              <a:spcAft>
                <a:spcPts val="0"/>
              </a:spcAft>
              <a:buClr>
                <a:srgbClr val="000000"/>
              </a:buClr>
              <a:buSzPts val="1400"/>
              <a:buFont typeface="Arial"/>
              <a:buNone/>
            </a:pPr>
            <a:r>
              <a:rPr lang="en-GB" sz="1000">
                <a:solidFill>
                  <a:srgbClr val="000000"/>
                </a:solidFill>
              </a:rPr>
              <a:t>October - energy price rises, interest rates on the climb</a:t>
            </a:r>
            <a:endParaRPr sz="1000">
              <a:solidFill>
                <a:srgbClr val="000000"/>
              </a:solidFill>
            </a:endParaRPr>
          </a:p>
          <a:p>
            <a:pPr marL="0" marR="0" lvl="0" indent="0" algn="l" rtl="0">
              <a:lnSpc>
                <a:spcPct val="100000"/>
              </a:lnSpc>
              <a:spcBef>
                <a:spcPts val="236"/>
              </a:spcBef>
              <a:spcAft>
                <a:spcPts val="0"/>
              </a:spcAft>
              <a:buClr>
                <a:srgbClr val="000000"/>
              </a:buClr>
              <a:buSzPts val="1400"/>
              <a:buFont typeface="Arial"/>
              <a:buNone/>
            </a:pPr>
            <a:r>
              <a:rPr lang="en-GB" sz="1000">
                <a:solidFill>
                  <a:srgbClr val="000000"/>
                </a:solidFill>
              </a:rPr>
              <a:t>Aug - a welcome return to feeling relaxed</a:t>
            </a:r>
            <a:endParaRPr sz="1000">
              <a:solidFill>
                <a:srgbClr val="000000"/>
              </a:solidFill>
            </a:endParaRPr>
          </a:p>
          <a:p>
            <a:pPr marL="0" lvl="0" indent="0" algn="l" rtl="0">
              <a:lnSpc>
                <a:spcPct val="100000"/>
              </a:lnSpc>
              <a:spcBef>
                <a:spcPts val="236"/>
              </a:spcBef>
              <a:spcAft>
                <a:spcPts val="0"/>
              </a:spcAft>
              <a:buSzPts val="1400"/>
              <a:buNone/>
            </a:pPr>
            <a:endParaRPr/>
          </a:p>
        </p:txBody>
      </p:sp>
      <p:sp>
        <p:nvSpPr>
          <p:cNvPr id="202" name="Google Shape;202;g2828b2448c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828b2448ca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828b2448ca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236"/>
              </a:spcBef>
              <a:spcAft>
                <a:spcPts val="0"/>
              </a:spcAft>
              <a:buClr>
                <a:srgbClr val="000000"/>
              </a:buClr>
              <a:buSzPts val="1400"/>
              <a:buFont typeface="Arial"/>
              <a:buChar char="•"/>
            </a:pPr>
            <a:r>
              <a:rPr lang="en-GB" sz="800">
                <a:solidFill>
                  <a:srgbClr val="1D1D1B"/>
                </a:solidFill>
                <a:latin typeface="Calibri"/>
                <a:ea typeface="Calibri"/>
                <a:cs typeface="Calibri"/>
                <a:sym typeface="Calibri"/>
              </a:rPr>
              <a:t>Significantly higher among Cautious and Concerned (88%) </a:t>
            </a:r>
            <a:endParaRPr/>
          </a:p>
          <a:p>
            <a:pPr marL="457200" marR="0" lvl="0" indent="-228600" algn="l" rtl="0">
              <a:lnSpc>
                <a:spcPct val="100000"/>
              </a:lnSpc>
              <a:spcBef>
                <a:spcPts val="236"/>
              </a:spcBef>
              <a:spcAft>
                <a:spcPts val="0"/>
              </a:spcAft>
              <a:buClr>
                <a:srgbClr val="000000"/>
              </a:buClr>
              <a:buSzPts val="1400"/>
              <a:buFont typeface="Arial"/>
              <a:buChar char="•"/>
            </a:pPr>
            <a:r>
              <a:rPr lang="en-GB" sz="800">
                <a:solidFill>
                  <a:srgbClr val="1D1D1B"/>
                </a:solidFill>
                <a:latin typeface="Calibri"/>
                <a:ea typeface="Calibri"/>
                <a:cs typeface="Calibri"/>
                <a:sym typeface="Calibri"/>
              </a:rPr>
              <a:t>and those Less Cautious but Concerned (87%</a:t>
            </a:r>
            <a:endParaRPr/>
          </a:p>
          <a:p>
            <a:pPr marL="457200" marR="0" lvl="0" indent="-228600" algn="l" rtl="0">
              <a:lnSpc>
                <a:spcPct val="100000"/>
              </a:lnSpc>
              <a:spcBef>
                <a:spcPts val="236"/>
              </a:spcBef>
              <a:spcAft>
                <a:spcPts val="0"/>
              </a:spcAft>
              <a:buSzPts val="1400"/>
              <a:buNone/>
            </a:pPr>
            <a:endParaRPr/>
          </a:p>
        </p:txBody>
      </p:sp>
      <p:sp>
        <p:nvSpPr>
          <p:cNvPr id="221" name="Google Shape;221;g2828b2448ca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28b2448ca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700" b="0" i="0" u="none" strike="noStrike">
                <a:solidFill>
                  <a:srgbClr val="000000"/>
                </a:solidFill>
                <a:latin typeface="Arial"/>
                <a:ea typeface="Arial"/>
                <a:cs typeface="Arial"/>
                <a:sym typeface="Arial"/>
              </a:rPr>
              <a:t>All of this creates a new, dynamic and strong creative playground for brands, ITV and our audience. We have permission to have fun, to empower and embolden our audience. Brands and ITV have a role to play in providing fun, inspiration, relaxation and optimism for our audience.</a:t>
            </a:r>
            <a:endParaRPr/>
          </a:p>
          <a:p>
            <a:pPr marL="0" lvl="0" indent="0" algn="l" rtl="0">
              <a:lnSpc>
                <a:spcPct val="100000"/>
              </a:lnSpc>
              <a:spcBef>
                <a:spcPts val="0"/>
              </a:spcBef>
              <a:spcAft>
                <a:spcPts val="0"/>
              </a:spcAft>
              <a:buSzPts val="1400"/>
              <a:buNone/>
            </a:pPr>
            <a:endParaRPr sz="700" b="0" i="0" u="none"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GB" sz="900">
                <a:solidFill>
                  <a:srgbClr val="138E96"/>
                </a:solidFill>
                <a:latin typeface="Calibri"/>
                <a:ea typeface="Calibri"/>
                <a:cs typeface="Calibri"/>
                <a:sym typeface="Calibri"/>
              </a:rPr>
              <a:t>55% of people say value is more important to them than it was a year ago, down significantly from 67% when asked in 2022</a:t>
            </a:r>
            <a:endParaRPr/>
          </a:p>
          <a:p>
            <a:pPr marL="0" lvl="0" indent="0" algn="l" rtl="0">
              <a:lnSpc>
                <a:spcPct val="100000"/>
              </a:lnSpc>
              <a:spcBef>
                <a:spcPts val="0"/>
              </a:spcBef>
              <a:spcAft>
                <a:spcPts val="0"/>
              </a:spcAft>
              <a:buClr>
                <a:schemeClr val="dk1"/>
              </a:buClr>
              <a:buSzPts val="1100"/>
              <a:buFont typeface="Arial"/>
              <a:buNone/>
            </a:pPr>
            <a:r>
              <a:rPr lang="en-GB" sz="700">
                <a:latin typeface="Calibri"/>
                <a:ea typeface="Calibri"/>
                <a:cs typeface="Calibri"/>
                <a:sym typeface="Calibri"/>
              </a:rPr>
              <a:t>With the cost of living crisis and general price increases, people are becoming more accustomed to living with less disposable income. While the proportion of people saying value is more important to them is down vs. last year, purchases are more considered.</a:t>
            </a:r>
            <a:endParaRPr sz="900">
              <a:solidFill>
                <a:srgbClr val="138E96"/>
              </a:solidFill>
              <a:latin typeface="Calibri"/>
              <a:ea typeface="Calibri"/>
              <a:cs typeface="Calibri"/>
              <a:sym typeface="Calibri"/>
            </a:endParaRPr>
          </a:p>
          <a:p>
            <a:pPr marL="0" lvl="0" indent="0" algn="l" rtl="0">
              <a:lnSpc>
                <a:spcPct val="100000"/>
              </a:lnSpc>
              <a:spcBef>
                <a:spcPts val="236"/>
              </a:spcBef>
              <a:spcAft>
                <a:spcPts val="0"/>
              </a:spcAft>
              <a:buSzPts val="1400"/>
              <a:buNone/>
            </a:pPr>
            <a:endParaRPr/>
          </a:p>
          <a:p>
            <a:pPr marL="457200" lvl="0" indent="-298450" algn="l" rtl="0">
              <a:lnSpc>
                <a:spcPct val="115000"/>
              </a:lnSpc>
              <a:spcBef>
                <a:spcPts val="0"/>
              </a:spcBef>
              <a:spcAft>
                <a:spcPts val="0"/>
              </a:spcAft>
              <a:buClr>
                <a:schemeClr val="dk1"/>
              </a:buClr>
              <a:buSzPts val="1100"/>
              <a:buChar char="●"/>
            </a:pPr>
            <a:r>
              <a:rPr lang="en-GB" sz="1100"/>
              <a:t>Key shifts in the pyramid are: 9% make life more fun, 10% broaden my horizons, +9% environment, +7% keep me organised.</a:t>
            </a:r>
            <a:endParaRPr/>
          </a:p>
        </p:txBody>
      </p:sp>
      <p:sp>
        <p:nvSpPr>
          <p:cNvPr id="230" name="Google Shape;230;g2828b2448c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e822cb96eb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e822cb96eb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At the heart of this change sits a shift in perspective</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As we’ve become even more comfortable with relying solely on ourselves to navigate the best course of action</a:t>
            </a:r>
            <a:endParaRPr b="0"/>
          </a:p>
          <a:p>
            <a:pPr marL="457200" marR="0" lvl="0" indent="-228600" algn="l" rtl="0">
              <a:lnSpc>
                <a:spcPct val="100000"/>
              </a:lnSpc>
              <a:spcBef>
                <a:spcPts val="236"/>
              </a:spcBef>
              <a:spcAft>
                <a:spcPts val="0"/>
              </a:spcAft>
              <a:buClr>
                <a:srgbClr val="000000"/>
              </a:buClr>
              <a:buSzPts val="1400"/>
              <a:buFont typeface="Arial"/>
              <a:buNone/>
            </a:pPr>
            <a:endParaRPr/>
          </a:p>
        </p:txBody>
      </p:sp>
      <p:sp>
        <p:nvSpPr>
          <p:cNvPr id="316" name="Google Shape;316;g1e822cb96eb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e83b44dc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1e83b44dc28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That independent spirit we see play out in 5 different ways</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Self-reliance, self-confidence and even at times, self-indulgence. </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Our viewers have told us they’ve become extremely comfortable with making their own minds up on things</a:t>
            </a:r>
            <a:endParaRPr b="0"/>
          </a:p>
          <a:p>
            <a:pPr marL="457200" lvl="0" indent="-228600" algn="l" rtl="0">
              <a:lnSpc>
                <a:spcPct val="100000"/>
              </a:lnSpc>
              <a:spcBef>
                <a:spcPts val="236"/>
              </a:spcBef>
              <a:spcAft>
                <a:spcPts val="0"/>
              </a:spcAft>
              <a:buSzPts val="1400"/>
              <a:buNone/>
            </a:pPr>
            <a:r>
              <a:rPr lang="en-GB" sz="1800" b="0" i="0" u="none" strike="noStrike">
                <a:solidFill>
                  <a:srgbClr val="000000"/>
                </a:solidFill>
                <a:latin typeface="Arial"/>
                <a:ea typeface="Arial"/>
                <a:cs typeface="Arial"/>
                <a:sym typeface="Arial"/>
              </a:rPr>
              <a:t>Making the best decisions for theme </a:t>
            </a:r>
            <a:endParaRPr b="0"/>
          </a:p>
        </p:txBody>
      </p:sp>
      <p:sp>
        <p:nvSpPr>
          <p:cNvPr id="324" name="Google Shape;324;g1e83b44dc28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ext with 2 Column">
  <p:cSld name="1_Text with 2 Column">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b="26830"/>
          <a:stretch/>
        </p:blipFill>
        <p:spPr>
          <a:xfrm>
            <a:off x="5250091" y="2294313"/>
            <a:ext cx="3893909" cy="2849187"/>
          </a:xfrm>
          <a:prstGeom prst="rect">
            <a:avLst/>
          </a:prstGeom>
          <a:noFill/>
          <a:ln>
            <a:noFill/>
          </a:ln>
        </p:spPr>
      </p:pic>
      <p:pic>
        <p:nvPicPr>
          <p:cNvPr id="16" name="Google Shape;16;p15"/>
          <p:cNvPicPr preferRelativeResize="0"/>
          <p:nvPr/>
        </p:nvPicPr>
        <p:blipFill rotWithShape="1">
          <a:blip r:embed="rId2">
            <a:alphaModFix/>
          </a:blip>
          <a:srcRect b="26830"/>
          <a:stretch/>
        </p:blipFill>
        <p:spPr>
          <a:xfrm>
            <a:off x="665643" y="2294313"/>
            <a:ext cx="3893909" cy="2849187"/>
          </a:xfrm>
          <a:prstGeom prst="rect">
            <a:avLst/>
          </a:prstGeom>
          <a:noFill/>
          <a:ln>
            <a:noFill/>
          </a:ln>
        </p:spPr>
      </p:pic>
      <p:sp>
        <p:nvSpPr>
          <p:cNvPr id="17" name="Google Shape;17;p15"/>
          <p:cNvSpPr txBox="1">
            <a:spLocks noGrp="1"/>
          </p:cNvSpPr>
          <p:nvPr>
            <p:ph type="body" idx="1"/>
          </p:nvPr>
        </p:nvSpPr>
        <p:spPr>
          <a:xfrm>
            <a:off x="1242538" y="1389063"/>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5"/>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15"/>
          <p:cNvSpPr txBox="1">
            <a:spLocks noGrp="1"/>
          </p:cNvSpPr>
          <p:nvPr>
            <p:ph type="body" idx="2"/>
          </p:nvPr>
        </p:nvSpPr>
        <p:spPr>
          <a:xfrm>
            <a:off x="1242538" y="2205039"/>
            <a:ext cx="5130800" cy="1528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ext with 2 Column">
  <p:cSld name="5_Text with 2 Column">
    <p:spTree>
      <p:nvGrpSpPr>
        <p:cNvPr id="1" name="Shape 64"/>
        <p:cNvGrpSpPr/>
        <p:nvPr/>
      </p:nvGrpSpPr>
      <p:grpSpPr>
        <a:xfrm>
          <a:off x="0" y="0"/>
          <a:ext cx="0" cy="0"/>
          <a:chOff x="0" y="0"/>
          <a:chExt cx="0" cy="0"/>
        </a:xfrm>
      </p:grpSpPr>
      <p:sp>
        <p:nvSpPr>
          <p:cNvPr id="65" name="Google Shape;65;p22"/>
          <p:cNvSpPr txBox="1">
            <a:spLocks noGrp="1"/>
          </p:cNvSpPr>
          <p:nvPr>
            <p:ph type="body" idx="1"/>
          </p:nvPr>
        </p:nvSpPr>
        <p:spPr>
          <a:xfrm>
            <a:off x="3997916" y="913933"/>
            <a:ext cx="4311197" cy="1103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2"/>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674914" y="0"/>
            <a:ext cx="2803392" cy="5143500"/>
          </a:xfrm>
          <a:prstGeom prst="rect">
            <a:avLst/>
          </a:prstGeom>
          <a:noFill/>
          <a:ln>
            <a:noFill/>
          </a:ln>
        </p:spPr>
      </p:sp>
      <p:sp>
        <p:nvSpPr>
          <p:cNvPr id="68" name="Google Shape;68;p22"/>
          <p:cNvSpPr txBox="1">
            <a:spLocks noGrp="1"/>
          </p:cNvSpPr>
          <p:nvPr>
            <p:ph type="body" idx="3"/>
          </p:nvPr>
        </p:nvSpPr>
        <p:spPr>
          <a:xfrm>
            <a:off x="3997916" y="2243943"/>
            <a:ext cx="4311197" cy="1819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Text with 2 Column">
  <p:cSld name="10_Text with 2 Column">
    <p:spTree>
      <p:nvGrpSpPr>
        <p:cNvPr id="1" name="Shape 69"/>
        <p:cNvGrpSpPr/>
        <p:nvPr/>
      </p:nvGrpSpPr>
      <p:grpSpPr>
        <a:xfrm>
          <a:off x="0" y="0"/>
          <a:ext cx="0" cy="0"/>
          <a:chOff x="0" y="0"/>
          <a:chExt cx="0" cy="0"/>
        </a:xfrm>
      </p:grpSpPr>
      <p:sp>
        <p:nvSpPr>
          <p:cNvPr id="70" name="Google Shape;70;p23"/>
          <p:cNvSpPr txBox="1">
            <a:spLocks noGrp="1"/>
          </p:cNvSpPr>
          <p:nvPr>
            <p:ph type="body" idx="1"/>
          </p:nvPr>
        </p:nvSpPr>
        <p:spPr>
          <a:xfrm>
            <a:off x="1242539" y="1389063"/>
            <a:ext cx="4334764"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23"/>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 name="Google Shape;72;p23"/>
          <p:cNvSpPr txBox="1">
            <a:spLocks noGrp="1"/>
          </p:cNvSpPr>
          <p:nvPr>
            <p:ph type="body" idx="2"/>
          </p:nvPr>
        </p:nvSpPr>
        <p:spPr>
          <a:xfrm>
            <a:off x="1242538" y="2205039"/>
            <a:ext cx="4334764" cy="1528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3"/>
          <p:cNvSpPr>
            <a:spLocks noGrp="1"/>
          </p:cNvSpPr>
          <p:nvPr>
            <p:ph type="pic" idx="3"/>
          </p:nvPr>
        </p:nvSpPr>
        <p:spPr>
          <a:xfrm>
            <a:off x="6340607" y="0"/>
            <a:ext cx="2803392" cy="5143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9_Text with 2 Column">
  <p:cSld name="19_Text with 2 Column">
    <p:spTree>
      <p:nvGrpSpPr>
        <p:cNvPr id="1" name="Shape 74"/>
        <p:cNvGrpSpPr/>
        <p:nvPr/>
      </p:nvGrpSpPr>
      <p:grpSpPr>
        <a:xfrm>
          <a:off x="0" y="0"/>
          <a:ext cx="0" cy="0"/>
          <a:chOff x="0" y="0"/>
          <a:chExt cx="0" cy="0"/>
        </a:xfrm>
      </p:grpSpPr>
      <p:sp>
        <p:nvSpPr>
          <p:cNvPr id="75" name="Google Shape;75;p24"/>
          <p:cNvSpPr txBox="1">
            <a:spLocks noGrp="1"/>
          </p:cNvSpPr>
          <p:nvPr>
            <p:ph type="body" idx="1"/>
          </p:nvPr>
        </p:nvSpPr>
        <p:spPr>
          <a:xfrm>
            <a:off x="1242539" y="1389063"/>
            <a:ext cx="4334764"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4"/>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24"/>
          <p:cNvSpPr txBox="1">
            <a:spLocks noGrp="1"/>
          </p:cNvSpPr>
          <p:nvPr>
            <p:ph type="body" idx="2"/>
          </p:nvPr>
        </p:nvSpPr>
        <p:spPr>
          <a:xfrm>
            <a:off x="1242538" y="2205039"/>
            <a:ext cx="4334764" cy="1528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24"/>
          <p:cNvSpPr>
            <a:spLocks noGrp="1"/>
          </p:cNvSpPr>
          <p:nvPr>
            <p:ph type="pic" idx="3"/>
          </p:nvPr>
        </p:nvSpPr>
        <p:spPr>
          <a:xfrm>
            <a:off x="6340607" y="0"/>
            <a:ext cx="2803392" cy="2571750"/>
          </a:xfrm>
          <a:prstGeom prst="rect">
            <a:avLst/>
          </a:prstGeom>
          <a:noFill/>
          <a:ln>
            <a:noFill/>
          </a:ln>
        </p:spPr>
      </p:sp>
      <p:sp>
        <p:nvSpPr>
          <p:cNvPr id="79" name="Google Shape;79;p24"/>
          <p:cNvSpPr>
            <a:spLocks noGrp="1"/>
          </p:cNvSpPr>
          <p:nvPr>
            <p:ph type="pic" idx="4"/>
          </p:nvPr>
        </p:nvSpPr>
        <p:spPr>
          <a:xfrm>
            <a:off x="6340607" y="2571750"/>
            <a:ext cx="2803392" cy="257175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0_Text with 2 Column">
  <p:cSld name="20_Text with 2 Column">
    <p:spTree>
      <p:nvGrpSpPr>
        <p:cNvPr id="1" name="Shape 80"/>
        <p:cNvGrpSpPr/>
        <p:nvPr/>
      </p:nvGrpSpPr>
      <p:grpSpPr>
        <a:xfrm>
          <a:off x="0" y="0"/>
          <a:ext cx="0" cy="0"/>
          <a:chOff x="0" y="0"/>
          <a:chExt cx="0" cy="0"/>
        </a:xfrm>
      </p:grpSpPr>
      <p:sp>
        <p:nvSpPr>
          <p:cNvPr id="81" name="Google Shape;81;p25"/>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25"/>
          <p:cNvSpPr txBox="1">
            <a:spLocks noGrp="1"/>
          </p:cNvSpPr>
          <p:nvPr>
            <p:ph type="body" idx="1"/>
          </p:nvPr>
        </p:nvSpPr>
        <p:spPr>
          <a:xfrm>
            <a:off x="1242538" y="2571750"/>
            <a:ext cx="4334764" cy="1528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5"/>
          <p:cNvSpPr>
            <a:spLocks noGrp="1"/>
          </p:cNvSpPr>
          <p:nvPr>
            <p:ph type="pic" idx="2"/>
          </p:nvPr>
        </p:nvSpPr>
        <p:spPr>
          <a:xfrm>
            <a:off x="6340607" y="0"/>
            <a:ext cx="2803392" cy="5143500"/>
          </a:xfrm>
          <a:prstGeom prst="rect">
            <a:avLst/>
          </a:prstGeom>
          <a:noFill/>
          <a:ln>
            <a:noFill/>
          </a:ln>
        </p:spPr>
      </p:sp>
      <p:sp>
        <p:nvSpPr>
          <p:cNvPr id="84" name="Google Shape;84;p25"/>
          <p:cNvSpPr txBox="1">
            <a:spLocks noGrp="1"/>
          </p:cNvSpPr>
          <p:nvPr>
            <p:ph type="body" idx="3"/>
          </p:nvPr>
        </p:nvSpPr>
        <p:spPr>
          <a:xfrm>
            <a:off x="1242539" y="1287722"/>
            <a:ext cx="4334764" cy="10851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ext with 2 Column">
  <p:cSld name="3_Text with 2 Column">
    <p:spTree>
      <p:nvGrpSpPr>
        <p:cNvPr id="1" name="Shape 85"/>
        <p:cNvGrpSpPr/>
        <p:nvPr/>
      </p:nvGrpSpPr>
      <p:grpSpPr>
        <a:xfrm>
          <a:off x="0" y="0"/>
          <a:ext cx="0" cy="0"/>
          <a:chOff x="0" y="0"/>
          <a:chExt cx="0" cy="0"/>
        </a:xfrm>
      </p:grpSpPr>
      <p:sp>
        <p:nvSpPr>
          <p:cNvPr id="86" name="Google Shape;86;p26"/>
          <p:cNvSpPr txBox="1">
            <a:spLocks noGrp="1"/>
          </p:cNvSpPr>
          <p:nvPr>
            <p:ph type="body" idx="1"/>
          </p:nvPr>
        </p:nvSpPr>
        <p:spPr>
          <a:xfrm>
            <a:off x="2239399" y="2263178"/>
            <a:ext cx="5131367" cy="6171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6"/>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ext with 2 Column">
  <p:cSld name="8_Text with 2 Column">
    <p:spTree>
      <p:nvGrpSpPr>
        <p:cNvPr id="1" name="Shape 88"/>
        <p:cNvGrpSpPr/>
        <p:nvPr/>
      </p:nvGrpSpPr>
      <p:grpSpPr>
        <a:xfrm>
          <a:off x="0" y="0"/>
          <a:ext cx="0" cy="0"/>
          <a:chOff x="0" y="0"/>
          <a:chExt cx="0" cy="0"/>
        </a:xfrm>
      </p:grpSpPr>
      <p:sp>
        <p:nvSpPr>
          <p:cNvPr id="89" name="Google Shape;89;p27"/>
          <p:cNvSpPr>
            <a:spLocks noGrp="1"/>
          </p:cNvSpPr>
          <p:nvPr>
            <p:ph type="pic" idx="2"/>
          </p:nvPr>
        </p:nvSpPr>
        <p:spPr>
          <a:xfrm>
            <a:off x="681318" y="0"/>
            <a:ext cx="8462682" cy="5143500"/>
          </a:xfrm>
          <a:prstGeom prst="rect">
            <a:avLst/>
          </a:prstGeom>
          <a:noFill/>
          <a:ln>
            <a:noFill/>
          </a:ln>
        </p:spPr>
      </p:sp>
      <p:sp>
        <p:nvSpPr>
          <p:cNvPr id="90" name="Google Shape;90;p27"/>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 name="Google Shape;91;p27"/>
          <p:cNvSpPr txBox="1">
            <a:spLocks noGrp="1"/>
          </p:cNvSpPr>
          <p:nvPr>
            <p:ph type="body" idx="1"/>
          </p:nvPr>
        </p:nvSpPr>
        <p:spPr>
          <a:xfrm>
            <a:off x="2239399" y="1998151"/>
            <a:ext cx="5131367" cy="6171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7"/>
          <p:cNvSpPr txBox="1">
            <a:spLocks noGrp="1"/>
          </p:cNvSpPr>
          <p:nvPr>
            <p:ph type="body" idx="3"/>
          </p:nvPr>
        </p:nvSpPr>
        <p:spPr>
          <a:xfrm>
            <a:off x="2239398" y="2701260"/>
            <a:ext cx="5131367" cy="8824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40"/>
              </a:spcBef>
              <a:spcAft>
                <a:spcPts val="0"/>
              </a:spcAft>
              <a:buClr>
                <a:srgbClr val="FFFFFF"/>
              </a:buClr>
              <a:buSzPts val="1200"/>
              <a:buFont typeface="Arial"/>
              <a:buNone/>
              <a:defRPr sz="12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Text with 2 Column">
  <p:cSld name="11_Text with 2 Column">
    <p:spTree>
      <p:nvGrpSpPr>
        <p:cNvPr id="1" name="Shape 93"/>
        <p:cNvGrpSpPr/>
        <p:nvPr/>
      </p:nvGrpSpPr>
      <p:grpSpPr>
        <a:xfrm>
          <a:off x="0" y="0"/>
          <a:ext cx="0" cy="0"/>
          <a:chOff x="0" y="0"/>
          <a:chExt cx="0" cy="0"/>
        </a:xfrm>
      </p:grpSpPr>
      <p:pic>
        <p:nvPicPr>
          <p:cNvPr id="94" name="Google Shape;94;p28"/>
          <p:cNvPicPr preferRelativeResize="0"/>
          <p:nvPr/>
        </p:nvPicPr>
        <p:blipFill rotWithShape="1">
          <a:blip r:embed="rId2">
            <a:alphaModFix/>
          </a:blip>
          <a:srcRect b="26830"/>
          <a:stretch/>
        </p:blipFill>
        <p:spPr>
          <a:xfrm>
            <a:off x="5250091" y="2294313"/>
            <a:ext cx="3893909" cy="2849187"/>
          </a:xfrm>
          <a:prstGeom prst="rect">
            <a:avLst/>
          </a:prstGeom>
          <a:noFill/>
          <a:ln>
            <a:noFill/>
          </a:ln>
        </p:spPr>
      </p:pic>
      <p:sp>
        <p:nvSpPr>
          <p:cNvPr id="95" name="Google Shape;95;p28"/>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 name="Google Shape;96;p28"/>
          <p:cNvSpPr txBox="1">
            <a:spLocks noGrp="1"/>
          </p:cNvSpPr>
          <p:nvPr>
            <p:ph type="body" idx="1"/>
          </p:nvPr>
        </p:nvSpPr>
        <p:spPr>
          <a:xfrm>
            <a:off x="1242539" y="1752083"/>
            <a:ext cx="3634261" cy="1639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8"/>
          <p:cNvSpPr txBox="1">
            <a:spLocks noGrp="1"/>
          </p:cNvSpPr>
          <p:nvPr>
            <p:ph type="body" idx="2"/>
          </p:nvPr>
        </p:nvSpPr>
        <p:spPr>
          <a:xfrm>
            <a:off x="1242539" y="4704006"/>
            <a:ext cx="3634261" cy="2142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800"/>
              <a:buFont typeface="Arial"/>
              <a:buNone/>
              <a:defRPr sz="8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 name="Google Shape;98;p28"/>
          <p:cNvPicPr preferRelativeResize="0"/>
          <p:nvPr/>
        </p:nvPicPr>
        <p:blipFill rotWithShape="1">
          <a:blip r:embed="rId2">
            <a:alphaModFix/>
          </a:blip>
          <a:srcRect b="26830"/>
          <a:stretch/>
        </p:blipFill>
        <p:spPr>
          <a:xfrm>
            <a:off x="665643" y="2294313"/>
            <a:ext cx="3893909" cy="28491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Text with 2 Column">
  <p:cSld name="12_Text with 2 Column">
    <p:spTree>
      <p:nvGrpSpPr>
        <p:cNvPr id="1" name="Shape 99"/>
        <p:cNvGrpSpPr/>
        <p:nvPr/>
      </p:nvGrpSpPr>
      <p:grpSpPr>
        <a:xfrm>
          <a:off x="0" y="0"/>
          <a:ext cx="0" cy="0"/>
          <a:chOff x="0" y="0"/>
          <a:chExt cx="0" cy="0"/>
        </a:xfrm>
      </p:grpSpPr>
      <p:sp>
        <p:nvSpPr>
          <p:cNvPr id="100" name="Google Shape;100;p29"/>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29"/>
          <p:cNvSpPr txBox="1">
            <a:spLocks noGrp="1"/>
          </p:cNvSpPr>
          <p:nvPr>
            <p:ph type="body" idx="1"/>
          </p:nvPr>
        </p:nvSpPr>
        <p:spPr>
          <a:xfrm>
            <a:off x="1242539" y="2423391"/>
            <a:ext cx="210152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2"/>
          </p:nvPr>
        </p:nvSpPr>
        <p:spPr>
          <a:xfrm>
            <a:off x="1242538" y="1496228"/>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3"/>
          </p:nvPr>
        </p:nvSpPr>
        <p:spPr>
          <a:xfrm>
            <a:off x="3867906" y="2423391"/>
            <a:ext cx="210152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4"/>
          </p:nvPr>
        </p:nvSpPr>
        <p:spPr>
          <a:xfrm>
            <a:off x="6493273" y="2423391"/>
            <a:ext cx="210152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5"/>
          </p:nvPr>
        </p:nvSpPr>
        <p:spPr>
          <a:xfrm>
            <a:off x="1242539" y="2714289"/>
            <a:ext cx="2101524" cy="8824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6"/>
          </p:nvPr>
        </p:nvSpPr>
        <p:spPr>
          <a:xfrm>
            <a:off x="3867906" y="2714289"/>
            <a:ext cx="2101524" cy="8824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29"/>
          <p:cNvSpPr txBox="1">
            <a:spLocks noGrp="1"/>
          </p:cNvSpPr>
          <p:nvPr>
            <p:ph type="body" idx="7"/>
          </p:nvPr>
        </p:nvSpPr>
        <p:spPr>
          <a:xfrm>
            <a:off x="6493273" y="2714289"/>
            <a:ext cx="2101524" cy="8824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7_Text with 2 Column">
  <p:cSld name="17_Text with 2 Column">
    <p:spTree>
      <p:nvGrpSpPr>
        <p:cNvPr id="1" name="Shape 108"/>
        <p:cNvGrpSpPr/>
        <p:nvPr/>
      </p:nvGrpSpPr>
      <p:grpSpPr>
        <a:xfrm>
          <a:off x="0" y="0"/>
          <a:ext cx="0" cy="0"/>
          <a:chOff x="0" y="0"/>
          <a:chExt cx="0" cy="0"/>
        </a:xfrm>
      </p:grpSpPr>
      <p:sp>
        <p:nvSpPr>
          <p:cNvPr id="109" name="Google Shape;109;p30"/>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 name="Google Shape;110;p30"/>
          <p:cNvSpPr txBox="1">
            <a:spLocks noGrp="1"/>
          </p:cNvSpPr>
          <p:nvPr>
            <p:ph type="body" idx="1"/>
          </p:nvPr>
        </p:nvSpPr>
        <p:spPr>
          <a:xfrm>
            <a:off x="1242539" y="2254725"/>
            <a:ext cx="210152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0"/>
          <p:cNvSpPr txBox="1">
            <a:spLocks noGrp="1"/>
          </p:cNvSpPr>
          <p:nvPr>
            <p:ph type="body" idx="2"/>
          </p:nvPr>
        </p:nvSpPr>
        <p:spPr>
          <a:xfrm>
            <a:off x="4918668" y="2254725"/>
            <a:ext cx="210152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0"/>
          <p:cNvSpPr txBox="1">
            <a:spLocks noGrp="1"/>
          </p:cNvSpPr>
          <p:nvPr>
            <p:ph type="body" idx="3"/>
          </p:nvPr>
        </p:nvSpPr>
        <p:spPr>
          <a:xfrm>
            <a:off x="1242538" y="2571750"/>
            <a:ext cx="3329461" cy="1409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0"/>
          <p:cNvSpPr txBox="1">
            <a:spLocks noGrp="1"/>
          </p:cNvSpPr>
          <p:nvPr>
            <p:ph type="body" idx="4"/>
          </p:nvPr>
        </p:nvSpPr>
        <p:spPr>
          <a:xfrm>
            <a:off x="4918668" y="2571750"/>
            <a:ext cx="3329461" cy="1409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30"/>
          <p:cNvSpPr txBox="1">
            <a:spLocks noGrp="1"/>
          </p:cNvSpPr>
          <p:nvPr>
            <p:ph type="body" idx="5"/>
          </p:nvPr>
        </p:nvSpPr>
        <p:spPr>
          <a:xfrm>
            <a:off x="1242538" y="1409142"/>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5_Text with 2 Column">
  <p:cSld name="15_Text with 2 Column">
    <p:spTree>
      <p:nvGrpSpPr>
        <p:cNvPr id="1" name="Shape 115"/>
        <p:cNvGrpSpPr/>
        <p:nvPr/>
      </p:nvGrpSpPr>
      <p:grpSpPr>
        <a:xfrm>
          <a:off x="0" y="0"/>
          <a:ext cx="0" cy="0"/>
          <a:chOff x="0" y="0"/>
          <a:chExt cx="0" cy="0"/>
        </a:xfrm>
      </p:grpSpPr>
      <p:sp>
        <p:nvSpPr>
          <p:cNvPr id="116" name="Google Shape;116;p31"/>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7" name="Google Shape;117;p31"/>
          <p:cNvSpPr>
            <a:spLocks noGrp="1"/>
          </p:cNvSpPr>
          <p:nvPr>
            <p:ph type="pic" idx="2"/>
          </p:nvPr>
        </p:nvSpPr>
        <p:spPr>
          <a:xfrm>
            <a:off x="1347041" y="2830541"/>
            <a:ext cx="3141120" cy="1345307"/>
          </a:xfrm>
          <a:prstGeom prst="rect">
            <a:avLst/>
          </a:prstGeom>
          <a:noFill/>
          <a:ln>
            <a:noFill/>
          </a:ln>
        </p:spPr>
      </p:sp>
      <p:sp>
        <p:nvSpPr>
          <p:cNvPr id="118" name="Google Shape;118;p31"/>
          <p:cNvSpPr>
            <a:spLocks noGrp="1"/>
          </p:cNvSpPr>
          <p:nvPr>
            <p:ph type="pic" idx="3"/>
          </p:nvPr>
        </p:nvSpPr>
        <p:spPr>
          <a:xfrm>
            <a:off x="4864845" y="2830541"/>
            <a:ext cx="3141120" cy="1345307"/>
          </a:xfrm>
          <a:prstGeom prst="rect">
            <a:avLst/>
          </a:prstGeom>
          <a:noFill/>
          <a:ln>
            <a:noFill/>
          </a:ln>
        </p:spPr>
      </p:sp>
      <p:sp>
        <p:nvSpPr>
          <p:cNvPr id="119" name="Google Shape;119;p31"/>
          <p:cNvSpPr txBox="1">
            <a:spLocks noGrp="1"/>
          </p:cNvSpPr>
          <p:nvPr>
            <p:ph type="body" idx="1"/>
          </p:nvPr>
        </p:nvSpPr>
        <p:spPr>
          <a:xfrm>
            <a:off x="1242539" y="1901900"/>
            <a:ext cx="3141120" cy="7569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1"/>
          <p:cNvSpPr txBox="1">
            <a:spLocks noGrp="1"/>
          </p:cNvSpPr>
          <p:nvPr>
            <p:ph type="body" idx="4"/>
          </p:nvPr>
        </p:nvSpPr>
        <p:spPr>
          <a:xfrm>
            <a:off x="4760342" y="1901899"/>
            <a:ext cx="3141120" cy="7569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1"/>
          <p:cNvSpPr txBox="1">
            <a:spLocks noGrp="1"/>
          </p:cNvSpPr>
          <p:nvPr>
            <p:ph type="body" idx="5"/>
          </p:nvPr>
        </p:nvSpPr>
        <p:spPr>
          <a:xfrm>
            <a:off x="1242538" y="1003224"/>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ext with 2 Column">
  <p:cSld name="4_Text with 2 Column">
    <p:spTree>
      <p:nvGrpSpPr>
        <p:cNvPr id="1" name="Shape 20"/>
        <p:cNvGrpSpPr/>
        <p:nvPr/>
      </p:nvGrpSpPr>
      <p:grpSpPr>
        <a:xfrm>
          <a:off x="0" y="0"/>
          <a:ext cx="0" cy="0"/>
          <a:chOff x="0" y="0"/>
          <a:chExt cx="0" cy="0"/>
        </a:xfrm>
      </p:grpSpPr>
      <p:sp>
        <p:nvSpPr>
          <p:cNvPr id="21" name="Google Shape;21;p16"/>
          <p:cNvSpPr>
            <a:spLocks noGrp="1"/>
          </p:cNvSpPr>
          <p:nvPr>
            <p:ph type="pic" idx="2"/>
          </p:nvPr>
        </p:nvSpPr>
        <p:spPr>
          <a:xfrm>
            <a:off x="681318" y="0"/>
            <a:ext cx="8462682" cy="5143500"/>
          </a:xfrm>
          <a:prstGeom prst="rect">
            <a:avLst/>
          </a:prstGeom>
          <a:noFill/>
          <a:ln>
            <a:noFill/>
          </a:ln>
        </p:spPr>
      </p:sp>
      <p:sp>
        <p:nvSpPr>
          <p:cNvPr id="22" name="Google Shape;22;p16"/>
          <p:cNvSpPr txBox="1">
            <a:spLocks noGrp="1"/>
          </p:cNvSpPr>
          <p:nvPr>
            <p:ph type="body" idx="1"/>
          </p:nvPr>
        </p:nvSpPr>
        <p:spPr>
          <a:xfrm>
            <a:off x="2239399" y="2263178"/>
            <a:ext cx="5131367" cy="6171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16"/>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6_Text with 2 Column">
  <p:cSld name="16_Text with 2 Column">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p32"/>
          <p:cNvSpPr txBox="1">
            <a:spLocks noGrp="1"/>
          </p:cNvSpPr>
          <p:nvPr>
            <p:ph type="body" idx="1"/>
          </p:nvPr>
        </p:nvSpPr>
        <p:spPr>
          <a:xfrm>
            <a:off x="1242538" y="1003224"/>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2"/>
          <p:cNvSpPr>
            <a:spLocks noGrp="1"/>
          </p:cNvSpPr>
          <p:nvPr>
            <p:ph type="pic" idx="2"/>
          </p:nvPr>
        </p:nvSpPr>
        <p:spPr>
          <a:xfrm>
            <a:off x="1357641" y="2855047"/>
            <a:ext cx="2322297" cy="1345307"/>
          </a:xfrm>
          <a:prstGeom prst="rect">
            <a:avLst/>
          </a:prstGeom>
          <a:noFill/>
          <a:ln>
            <a:noFill/>
          </a:ln>
        </p:spPr>
      </p:sp>
      <p:sp>
        <p:nvSpPr>
          <p:cNvPr id="126" name="Google Shape;126;p32"/>
          <p:cNvSpPr>
            <a:spLocks noGrp="1"/>
          </p:cNvSpPr>
          <p:nvPr>
            <p:ph type="pic" idx="3"/>
          </p:nvPr>
        </p:nvSpPr>
        <p:spPr>
          <a:xfrm>
            <a:off x="3857064" y="2855047"/>
            <a:ext cx="2322297" cy="1345307"/>
          </a:xfrm>
          <a:prstGeom prst="rect">
            <a:avLst/>
          </a:prstGeom>
          <a:noFill/>
          <a:ln>
            <a:noFill/>
          </a:ln>
        </p:spPr>
      </p:sp>
      <p:sp>
        <p:nvSpPr>
          <p:cNvPr id="127" name="Google Shape;127;p32"/>
          <p:cNvSpPr>
            <a:spLocks noGrp="1"/>
          </p:cNvSpPr>
          <p:nvPr>
            <p:ph type="pic" idx="4"/>
          </p:nvPr>
        </p:nvSpPr>
        <p:spPr>
          <a:xfrm>
            <a:off x="6356487" y="2855047"/>
            <a:ext cx="2322297" cy="1345307"/>
          </a:xfrm>
          <a:prstGeom prst="rect">
            <a:avLst/>
          </a:prstGeom>
          <a:noFill/>
          <a:ln>
            <a:noFill/>
          </a:ln>
        </p:spPr>
      </p:sp>
      <p:sp>
        <p:nvSpPr>
          <p:cNvPr id="128" name="Google Shape;128;p32"/>
          <p:cNvSpPr txBox="1">
            <a:spLocks noGrp="1"/>
          </p:cNvSpPr>
          <p:nvPr>
            <p:ph type="body" idx="5"/>
          </p:nvPr>
        </p:nvSpPr>
        <p:spPr>
          <a:xfrm>
            <a:off x="1242538" y="1848271"/>
            <a:ext cx="6301261" cy="7569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_Text with 2 Column">
  <p:cSld name="18_Text with 2 Column">
    <p:spTree>
      <p:nvGrpSpPr>
        <p:cNvPr id="1" name="Shape 129"/>
        <p:cNvGrpSpPr/>
        <p:nvPr/>
      </p:nvGrpSpPr>
      <p:grpSpPr>
        <a:xfrm>
          <a:off x="0" y="0"/>
          <a:ext cx="0" cy="0"/>
          <a:chOff x="0" y="0"/>
          <a:chExt cx="0" cy="0"/>
        </a:xfrm>
      </p:grpSpPr>
      <p:sp>
        <p:nvSpPr>
          <p:cNvPr id="130" name="Google Shape;130;p35"/>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1" name="Google Shape;131;p35"/>
          <p:cNvSpPr txBox="1">
            <a:spLocks noGrp="1"/>
          </p:cNvSpPr>
          <p:nvPr>
            <p:ph type="body" idx="1"/>
          </p:nvPr>
        </p:nvSpPr>
        <p:spPr>
          <a:xfrm>
            <a:off x="1242539" y="4704006"/>
            <a:ext cx="3634261" cy="2142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800"/>
              <a:buFont typeface="Arial"/>
              <a:buNone/>
              <a:defRPr sz="8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35"/>
          <p:cNvSpPr txBox="1">
            <a:spLocks noGrp="1"/>
          </p:cNvSpPr>
          <p:nvPr>
            <p:ph type="body" idx="2"/>
          </p:nvPr>
        </p:nvSpPr>
        <p:spPr>
          <a:xfrm>
            <a:off x="1242539" y="491223"/>
            <a:ext cx="210152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1_Text with 2 Column">
  <p:cSld name="21_Text with 2 Column">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 name="Google Shape;135;p36"/>
          <p:cNvSpPr txBox="1">
            <a:spLocks noGrp="1"/>
          </p:cNvSpPr>
          <p:nvPr>
            <p:ph type="body" idx="1"/>
          </p:nvPr>
        </p:nvSpPr>
        <p:spPr>
          <a:xfrm>
            <a:off x="1242538" y="2263178"/>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6"/>
          <p:cNvSpPr txBox="1">
            <a:spLocks noGrp="1"/>
          </p:cNvSpPr>
          <p:nvPr>
            <p:ph type="body" idx="2"/>
          </p:nvPr>
        </p:nvSpPr>
        <p:spPr>
          <a:xfrm>
            <a:off x="1242539" y="2855889"/>
            <a:ext cx="157666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2_Text with 2 Column">
  <p:cSld name="22_Text with 2 Column">
    <p:spTree>
      <p:nvGrpSpPr>
        <p:cNvPr id="1" name="Shape 24"/>
        <p:cNvGrpSpPr/>
        <p:nvPr/>
      </p:nvGrpSpPr>
      <p:grpSpPr>
        <a:xfrm>
          <a:off x="0" y="0"/>
          <a:ext cx="0" cy="0"/>
          <a:chOff x="0" y="0"/>
          <a:chExt cx="0" cy="0"/>
        </a:xfrm>
      </p:grpSpPr>
      <p:sp>
        <p:nvSpPr>
          <p:cNvPr id="25" name="Google Shape;25;p17"/>
          <p:cNvSpPr txBox="1">
            <a:spLocks noGrp="1"/>
          </p:cNvSpPr>
          <p:nvPr>
            <p:ph type="body" idx="1"/>
          </p:nvPr>
        </p:nvSpPr>
        <p:spPr>
          <a:xfrm>
            <a:off x="1242538" y="1389063"/>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7"/>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17"/>
          <p:cNvSpPr txBox="1">
            <a:spLocks noGrp="1"/>
          </p:cNvSpPr>
          <p:nvPr>
            <p:ph type="body" idx="2"/>
          </p:nvPr>
        </p:nvSpPr>
        <p:spPr>
          <a:xfrm>
            <a:off x="1242538" y="2205039"/>
            <a:ext cx="5130800" cy="1528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ext with 2 Column">
  <p:cSld name="14_Text with 2 Column">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1242539" y="2483635"/>
            <a:ext cx="157666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3"/>
          <p:cNvSpPr txBox="1">
            <a:spLocks noGrp="1"/>
          </p:cNvSpPr>
          <p:nvPr>
            <p:ph type="body" idx="2"/>
          </p:nvPr>
        </p:nvSpPr>
        <p:spPr>
          <a:xfrm>
            <a:off x="1242538" y="1267628"/>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3"/>
          <p:cNvSpPr txBox="1">
            <a:spLocks noGrp="1"/>
          </p:cNvSpPr>
          <p:nvPr>
            <p:ph type="body" idx="3"/>
          </p:nvPr>
        </p:nvSpPr>
        <p:spPr>
          <a:xfrm>
            <a:off x="3079866" y="2483635"/>
            <a:ext cx="157666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3"/>
          <p:cNvSpPr txBox="1">
            <a:spLocks noGrp="1"/>
          </p:cNvSpPr>
          <p:nvPr>
            <p:ph type="body" idx="4"/>
          </p:nvPr>
        </p:nvSpPr>
        <p:spPr>
          <a:xfrm>
            <a:off x="4917193" y="2483635"/>
            <a:ext cx="157666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3"/>
          <p:cNvSpPr txBox="1">
            <a:spLocks noGrp="1"/>
          </p:cNvSpPr>
          <p:nvPr>
            <p:ph type="body" idx="5"/>
          </p:nvPr>
        </p:nvSpPr>
        <p:spPr>
          <a:xfrm>
            <a:off x="6754521" y="2483635"/>
            <a:ext cx="157666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3"/>
          <p:cNvSpPr txBox="1">
            <a:spLocks noGrp="1"/>
          </p:cNvSpPr>
          <p:nvPr>
            <p:ph type="body" idx="6"/>
          </p:nvPr>
        </p:nvSpPr>
        <p:spPr>
          <a:xfrm>
            <a:off x="1242539" y="1860339"/>
            <a:ext cx="1576664" cy="2908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3"/>
          <p:cNvSpPr txBox="1">
            <a:spLocks noGrp="1"/>
          </p:cNvSpPr>
          <p:nvPr>
            <p:ph type="body" idx="7"/>
          </p:nvPr>
        </p:nvSpPr>
        <p:spPr>
          <a:xfrm>
            <a:off x="1242540" y="2774533"/>
            <a:ext cx="1576663" cy="1261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3"/>
          <p:cNvSpPr txBox="1">
            <a:spLocks noGrp="1"/>
          </p:cNvSpPr>
          <p:nvPr>
            <p:ph type="body" idx="8"/>
          </p:nvPr>
        </p:nvSpPr>
        <p:spPr>
          <a:xfrm>
            <a:off x="3079867" y="2774533"/>
            <a:ext cx="1576663" cy="1261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3"/>
          <p:cNvSpPr txBox="1">
            <a:spLocks noGrp="1"/>
          </p:cNvSpPr>
          <p:nvPr>
            <p:ph type="body" idx="9"/>
          </p:nvPr>
        </p:nvSpPr>
        <p:spPr>
          <a:xfrm>
            <a:off x="4917194" y="2774533"/>
            <a:ext cx="1576663" cy="1261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33"/>
          <p:cNvSpPr txBox="1">
            <a:spLocks noGrp="1"/>
          </p:cNvSpPr>
          <p:nvPr>
            <p:ph type="body" idx="13"/>
          </p:nvPr>
        </p:nvSpPr>
        <p:spPr>
          <a:xfrm>
            <a:off x="6754522" y="2774533"/>
            <a:ext cx="1576663" cy="1261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3_Text with 2 Column">
  <p:cSld name="13_Text with 2 Column">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1242539" y="4704006"/>
            <a:ext cx="3634261" cy="2142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800"/>
              <a:buFont typeface="Arial"/>
              <a:buNone/>
              <a:defRPr sz="8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body" idx="2"/>
          </p:nvPr>
        </p:nvSpPr>
        <p:spPr>
          <a:xfrm>
            <a:off x="1242538" y="761742"/>
            <a:ext cx="513136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ext with 2 Column">
  <p:cSld name="6_Text with 2 Column">
    <p:spTree>
      <p:nvGrpSpPr>
        <p:cNvPr id="1" name="Shape 44"/>
        <p:cNvGrpSpPr/>
        <p:nvPr/>
      </p:nvGrpSpPr>
      <p:grpSpPr>
        <a:xfrm>
          <a:off x="0" y="0"/>
          <a:ext cx="0" cy="0"/>
          <a:chOff x="0" y="0"/>
          <a:chExt cx="0" cy="0"/>
        </a:xfrm>
      </p:grpSpPr>
      <p:sp>
        <p:nvSpPr>
          <p:cNvPr id="45" name="Google Shape;45;p18"/>
          <p:cNvSpPr txBox="1">
            <a:spLocks noGrp="1"/>
          </p:cNvSpPr>
          <p:nvPr>
            <p:ph type="body" idx="1"/>
          </p:nvPr>
        </p:nvSpPr>
        <p:spPr>
          <a:xfrm>
            <a:off x="1242538" y="1280646"/>
            <a:ext cx="5131367" cy="10851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 name="Google Shape;47;p18"/>
          <p:cNvSpPr txBox="1">
            <a:spLocks noGrp="1"/>
          </p:cNvSpPr>
          <p:nvPr>
            <p:ph type="body" idx="2"/>
          </p:nvPr>
        </p:nvSpPr>
        <p:spPr>
          <a:xfrm>
            <a:off x="1242538" y="2571750"/>
            <a:ext cx="5130800" cy="15287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ext with 2 Column">
  <p:cSld name="7_Text with 2 Column">
    <p:spTree>
      <p:nvGrpSpPr>
        <p:cNvPr id="1" name="Shape 48"/>
        <p:cNvGrpSpPr/>
        <p:nvPr/>
      </p:nvGrpSpPr>
      <p:grpSpPr>
        <a:xfrm>
          <a:off x="0" y="0"/>
          <a:ext cx="0" cy="0"/>
          <a:chOff x="0" y="0"/>
          <a:chExt cx="0" cy="0"/>
        </a:xfrm>
      </p:grpSpPr>
      <p:sp>
        <p:nvSpPr>
          <p:cNvPr id="49" name="Google Shape;49;p19"/>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 name="Google Shape;50;p19"/>
          <p:cNvSpPr txBox="1">
            <a:spLocks noGrp="1"/>
          </p:cNvSpPr>
          <p:nvPr>
            <p:ph type="body" idx="1"/>
          </p:nvPr>
        </p:nvSpPr>
        <p:spPr>
          <a:xfrm>
            <a:off x="1242538" y="947739"/>
            <a:ext cx="5131367" cy="6372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19"/>
          <p:cNvSpPr>
            <a:spLocks noGrp="1"/>
          </p:cNvSpPr>
          <p:nvPr>
            <p:ph type="pic" idx="2"/>
          </p:nvPr>
        </p:nvSpPr>
        <p:spPr>
          <a:xfrm>
            <a:off x="1242538" y="3127825"/>
            <a:ext cx="7901462" cy="1054145"/>
          </a:xfrm>
          <a:prstGeom prst="rect">
            <a:avLst/>
          </a:prstGeom>
          <a:noFill/>
          <a:ln>
            <a:noFill/>
          </a:ln>
        </p:spPr>
      </p:sp>
      <p:sp>
        <p:nvSpPr>
          <p:cNvPr id="52" name="Google Shape;52;p19"/>
          <p:cNvSpPr txBox="1">
            <a:spLocks noGrp="1"/>
          </p:cNvSpPr>
          <p:nvPr>
            <p:ph type="body" idx="3"/>
          </p:nvPr>
        </p:nvSpPr>
        <p:spPr>
          <a:xfrm>
            <a:off x="1242538" y="1877243"/>
            <a:ext cx="3328987" cy="10541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body" idx="4"/>
          </p:nvPr>
        </p:nvSpPr>
        <p:spPr>
          <a:xfrm>
            <a:off x="4911498" y="1877242"/>
            <a:ext cx="3328987" cy="10541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_Text with 2 Column">
  <p:cSld name="9_Text with 2 Column">
    <p:spTree>
      <p:nvGrpSpPr>
        <p:cNvPr id="1" name="Shape 54"/>
        <p:cNvGrpSpPr/>
        <p:nvPr/>
      </p:nvGrpSpPr>
      <p:grpSpPr>
        <a:xfrm>
          <a:off x="0" y="0"/>
          <a:ext cx="0" cy="0"/>
          <a:chOff x="0" y="0"/>
          <a:chExt cx="0" cy="0"/>
        </a:xfrm>
      </p:grpSpPr>
      <p:sp>
        <p:nvSpPr>
          <p:cNvPr id="55" name="Google Shape;55;p20"/>
          <p:cNvSpPr txBox="1">
            <a:spLocks noGrp="1"/>
          </p:cNvSpPr>
          <p:nvPr>
            <p:ph type="body" idx="1"/>
          </p:nvPr>
        </p:nvSpPr>
        <p:spPr>
          <a:xfrm>
            <a:off x="1243012" y="1129109"/>
            <a:ext cx="6249988" cy="24903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70"/>
              </a:spcBef>
              <a:spcAft>
                <a:spcPts val="0"/>
              </a:spcAft>
              <a:buClr>
                <a:srgbClr val="3F3F3F"/>
              </a:buClr>
              <a:buSzPts val="2850"/>
              <a:buFont typeface="Arial"/>
              <a:buNone/>
              <a:defRPr sz="2850" b="1" i="1" u="none" strike="noStrike" cap="none">
                <a:solidFill>
                  <a:srgbClr val="3F3F3F"/>
                </a:solidFill>
                <a:latin typeface="Century Gothic"/>
                <a:ea typeface="Century Gothic"/>
                <a:cs typeface="Century Gothic"/>
                <a:sym typeface="Century Gothic"/>
              </a:defRPr>
            </a:lvl1pPr>
            <a:lvl2pPr marL="914400" marR="0" lvl="1" indent="-390525" algn="l" rtl="0">
              <a:lnSpc>
                <a:spcPct val="100000"/>
              </a:lnSpc>
              <a:spcBef>
                <a:spcPts val="510"/>
              </a:spcBef>
              <a:spcAft>
                <a:spcPts val="0"/>
              </a:spcAft>
              <a:buClr>
                <a:schemeClr val="dk1"/>
              </a:buClr>
              <a:buSzPts val="2550"/>
              <a:buFont typeface="Arial"/>
              <a:buChar char="–"/>
              <a:defRPr sz="2550" b="0" i="0" u="none" strike="noStrike" cap="none">
                <a:solidFill>
                  <a:schemeClr val="dk1"/>
                </a:solidFill>
                <a:latin typeface="Calibri"/>
                <a:ea typeface="Calibri"/>
                <a:cs typeface="Calibri"/>
                <a:sym typeface="Calibri"/>
              </a:defRPr>
            </a:lvl2pPr>
            <a:lvl3pPr marL="1371600" marR="0" lvl="2" indent="-364363" algn="l" rtl="0">
              <a:lnSpc>
                <a:spcPct val="100000"/>
              </a:lnSpc>
              <a:spcBef>
                <a:spcPts val="428"/>
              </a:spcBef>
              <a:spcAft>
                <a:spcPts val="0"/>
              </a:spcAft>
              <a:buClr>
                <a:schemeClr val="dk1"/>
              </a:buClr>
              <a:buSzPts val="2138"/>
              <a:buFont typeface="Arial"/>
              <a:buChar char="•"/>
              <a:defRPr sz="2138"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0"/>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20"/>
          <p:cNvSpPr txBox="1">
            <a:spLocks noGrp="1"/>
          </p:cNvSpPr>
          <p:nvPr>
            <p:ph type="body" idx="2"/>
          </p:nvPr>
        </p:nvSpPr>
        <p:spPr>
          <a:xfrm>
            <a:off x="1243012" y="3806783"/>
            <a:ext cx="5130800" cy="3139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ext with 2 Column">
  <p:cSld name="2_Text with 2 Column">
    <p:spTree>
      <p:nvGrpSpPr>
        <p:cNvPr id="1" name="Shape 58"/>
        <p:cNvGrpSpPr/>
        <p:nvPr/>
      </p:nvGrpSpPr>
      <p:grpSpPr>
        <a:xfrm>
          <a:off x="0" y="0"/>
          <a:ext cx="0" cy="0"/>
          <a:chOff x="0" y="0"/>
          <a:chExt cx="0" cy="0"/>
        </a:xfrm>
      </p:grpSpPr>
      <p:pic>
        <p:nvPicPr>
          <p:cNvPr id="59" name="Google Shape;59;p21"/>
          <p:cNvPicPr preferRelativeResize="0"/>
          <p:nvPr/>
        </p:nvPicPr>
        <p:blipFill rotWithShape="1">
          <a:blip r:embed="rId2">
            <a:alphaModFix/>
          </a:blip>
          <a:srcRect/>
          <a:stretch/>
        </p:blipFill>
        <p:spPr>
          <a:xfrm>
            <a:off x="4000500" y="0"/>
            <a:ext cx="5143500" cy="5143500"/>
          </a:xfrm>
          <a:prstGeom prst="rect">
            <a:avLst/>
          </a:prstGeom>
          <a:noFill/>
          <a:ln>
            <a:noFill/>
          </a:ln>
        </p:spPr>
      </p:pic>
      <p:sp>
        <p:nvSpPr>
          <p:cNvPr id="60" name="Google Shape;60;p21"/>
          <p:cNvSpPr txBox="1">
            <a:spLocks noGrp="1"/>
          </p:cNvSpPr>
          <p:nvPr>
            <p:ph type="body" idx="1"/>
          </p:nvPr>
        </p:nvSpPr>
        <p:spPr>
          <a:xfrm>
            <a:off x="3997916" y="1127806"/>
            <a:ext cx="4311197" cy="617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2pPr>
            <a:lvl3pPr marL="1371600" marR="0" lvl="2"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3pPr>
            <a:lvl4pPr marL="1828800" marR="0" lvl="3"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4pPr>
            <a:lvl5pPr marL="2286000" marR="0" lvl="4" indent="-228600" algn="l" rtl="0">
              <a:lnSpc>
                <a:spcPct val="100000"/>
              </a:lnSpc>
              <a:spcBef>
                <a:spcPts val="800"/>
              </a:spcBef>
              <a:spcAft>
                <a:spcPts val="0"/>
              </a:spcAft>
              <a:buClr>
                <a:srgbClr val="FFFFFF"/>
              </a:buClr>
              <a:buSzPts val="4000"/>
              <a:buFont typeface="Arial"/>
              <a:buNone/>
              <a:defRPr sz="4000" b="1" i="0" u="none" strike="noStrike" cap="none">
                <a:solidFill>
                  <a:srgbClr val="FFFFFF"/>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1"/>
          <p:cNvSpPr>
            <a:spLocks noGrp="1"/>
          </p:cNvSpPr>
          <p:nvPr>
            <p:ph type="pic" idx="2"/>
          </p:nvPr>
        </p:nvSpPr>
        <p:spPr>
          <a:xfrm>
            <a:off x="674914" y="0"/>
            <a:ext cx="2803392" cy="5143500"/>
          </a:xfrm>
          <a:prstGeom prst="rect">
            <a:avLst/>
          </a:prstGeom>
          <a:noFill/>
          <a:ln>
            <a:noFill/>
          </a:ln>
        </p:spPr>
      </p:sp>
      <p:sp>
        <p:nvSpPr>
          <p:cNvPr id="62" name="Google Shape;62;p21"/>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21"/>
          <p:cNvSpPr txBox="1">
            <a:spLocks noGrp="1"/>
          </p:cNvSpPr>
          <p:nvPr>
            <p:ph type="body" idx="3"/>
          </p:nvPr>
        </p:nvSpPr>
        <p:spPr>
          <a:xfrm>
            <a:off x="3997916" y="1943781"/>
            <a:ext cx="4311197" cy="1819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28"/>
              </a:spcBef>
              <a:spcAft>
                <a:spcPts val="0"/>
              </a:spcAft>
              <a:buClr>
                <a:schemeClr val="dk1"/>
              </a:buClr>
              <a:buSzPts val="2138"/>
              <a:buFont typeface="Arial"/>
              <a:buNone/>
              <a:defRPr sz="21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
        <p:cNvGrpSpPr/>
        <p:nvPr/>
      </p:nvGrpSpPr>
      <p:grpSpPr>
        <a:xfrm>
          <a:off x="0" y="0"/>
          <a:ext cx="0" cy="0"/>
          <a:chOff x="0" y="0"/>
          <a:chExt cx="0" cy="0"/>
        </a:xfrm>
      </p:grpSpPr>
      <p:sp>
        <p:nvSpPr>
          <p:cNvPr id="10" name="Google Shape;10;p14"/>
          <p:cNvSpPr/>
          <p:nvPr/>
        </p:nvSpPr>
        <p:spPr>
          <a:xfrm flipH="1">
            <a:off x="1" y="0"/>
            <a:ext cx="67586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11" name="Google Shape;11;p14"/>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chemeClr val="accent3"/>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938" b="0" i="0" u="none" strike="noStrike" cap="none">
                <a:solidFill>
                  <a:schemeClr val="dk1"/>
                </a:solidFill>
                <a:latin typeface="Calibri"/>
                <a:ea typeface="Calibri"/>
                <a:cs typeface="Calibri"/>
                <a:sym typeface="Calibri"/>
              </a:defRPr>
            </a:lvl9pPr>
          </a:lstStyle>
          <a:p>
            <a:endParaRPr/>
          </a:p>
        </p:txBody>
      </p:sp>
      <p:pic>
        <p:nvPicPr>
          <p:cNvPr id="12" name="Google Shape;12;p14"/>
          <p:cNvPicPr preferRelativeResize="0"/>
          <p:nvPr/>
        </p:nvPicPr>
        <p:blipFill rotWithShape="1">
          <a:blip r:embed="rId24">
            <a:alphaModFix/>
          </a:blip>
          <a:srcRect/>
          <a:stretch/>
        </p:blipFill>
        <p:spPr>
          <a:xfrm>
            <a:off x="188336" y="4796891"/>
            <a:ext cx="290766" cy="145725"/>
          </a:xfrm>
          <a:prstGeom prst="rect">
            <a:avLst/>
          </a:prstGeom>
          <a:noFill/>
          <a:ln>
            <a:noFill/>
          </a:ln>
        </p:spPr>
      </p:pic>
      <p:pic>
        <p:nvPicPr>
          <p:cNvPr id="13" name="Google Shape;13;p14"/>
          <p:cNvPicPr preferRelativeResize="0"/>
          <p:nvPr/>
        </p:nvPicPr>
        <p:blipFill rotWithShape="1">
          <a:blip r:embed="rId25">
            <a:alphaModFix/>
          </a:blip>
          <a:srcRect/>
          <a:stretch/>
        </p:blipFill>
        <p:spPr>
          <a:xfrm>
            <a:off x="8141874" y="4374926"/>
            <a:ext cx="789053" cy="5676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777">
          <p15:clr>
            <a:srgbClr val="F26B43"/>
          </p15:clr>
        </p15:guide>
        <p15:guide id="2" pos="317">
          <p15:clr>
            <a:srgbClr val="F26B43"/>
          </p15:clr>
        </p15:guide>
        <p15:guide id="3" orient="horz" pos="441">
          <p15:clr>
            <a:srgbClr val="F26B43"/>
          </p15:clr>
        </p15:guide>
        <p15:guide id="4" pos="54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21" Type="http://schemas.openxmlformats.org/officeDocument/2006/relationships/image" Target="../media/image38.png"/><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8" Type="http://schemas.openxmlformats.org/officeDocument/2006/relationships/image" Target="../media/image25.png"/><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pic>
        <p:nvPicPr>
          <p:cNvPr id="142" name="Google Shape;142;p1"/>
          <p:cNvPicPr preferRelativeResize="0"/>
          <p:nvPr/>
        </p:nvPicPr>
        <p:blipFill rotWithShape="1">
          <a:blip r:embed="rId3">
            <a:alphaModFix/>
          </a:blip>
          <a:srcRect t="1" b="28278"/>
          <a:stretch/>
        </p:blipFill>
        <p:spPr>
          <a:xfrm>
            <a:off x="4741335" y="2350759"/>
            <a:ext cx="4402668" cy="2792742"/>
          </a:xfrm>
          <a:prstGeom prst="rect">
            <a:avLst/>
          </a:prstGeom>
          <a:noFill/>
          <a:ln>
            <a:noFill/>
          </a:ln>
        </p:spPr>
      </p:pic>
      <p:pic>
        <p:nvPicPr>
          <p:cNvPr id="143" name="Google Shape;143;p1"/>
          <p:cNvPicPr preferRelativeResize="0"/>
          <p:nvPr/>
        </p:nvPicPr>
        <p:blipFill rotWithShape="1">
          <a:blip r:embed="rId3">
            <a:alphaModFix/>
          </a:blip>
          <a:srcRect t="1" b="28278"/>
          <a:stretch/>
        </p:blipFill>
        <p:spPr>
          <a:xfrm>
            <a:off x="-1" y="2350759"/>
            <a:ext cx="4402668" cy="2792742"/>
          </a:xfrm>
          <a:prstGeom prst="rect">
            <a:avLst/>
          </a:prstGeom>
          <a:noFill/>
          <a:ln>
            <a:noFill/>
          </a:ln>
        </p:spPr>
      </p:pic>
      <p:pic>
        <p:nvPicPr>
          <p:cNvPr id="144" name="Google Shape;144;p1"/>
          <p:cNvPicPr preferRelativeResize="0"/>
          <p:nvPr/>
        </p:nvPicPr>
        <p:blipFill rotWithShape="1">
          <a:blip r:embed="rId4">
            <a:alphaModFix/>
          </a:blip>
          <a:srcRect/>
          <a:stretch/>
        </p:blipFill>
        <p:spPr>
          <a:xfrm>
            <a:off x="7183344" y="596347"/>
            <a:ext cx="1358772" cy="977578"/>
          </a:xfrm>
          <a:prstGeom prst="rect">
            <a:avLst/>
          </a:prstGeom>
          <a:noFill/>
          <a:ln>
            <a:noFill/>
          </a:ln>
        </p:spPr>
      </p:pic>
      <p:sp>
        <p:nvSpPr>
          <p:cNvPr id="145" name="Google Shape;145;p1"/>
          <p:cNvSpPr txBox="1"/>
          <p:nvPr/>
        </p:nvSpPr>
        <p:spPr>
          <a:xfrm>
            <a:off x="601884" y="424339"/>
            <a:ext cx="6088200" cy="13236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dk1"/>
              </a:buClr>
              <a:buSzPts val="4000"/>
              <a:buFont typeface="Arial"/>
              <a:buNone/>
            </a:pPr>
            <a:r>
              <a:rPr lang="en-GB" sz="4000" b="0" i="0" u="none" strike="noStrike" cap="none">
                <a:solidFill>
                  <a:schemeClr val="dk1"/>
                </a:solidFill>
                <a:latin typeface="Century Gothic"/>
                <a:ea typeface="Century Gothic"/>
                <a:cs typeface="Century Gothic"/>
                <a:sym typeface="Century Gothic"/>
              </a:rPr>
              <a:t>DRIVING VALUE </a:t>
            </a:r>
            <a:r>
              <a:rPr lang="en-GB" sz="4000" b="0" i="0" u="none" strike="noStrike" cap="none">
                <a:solidFill>
                  <a:schemeClr val="accent5"/>
                </a:solidFill>
                <a:latin typeface="Century Gothic"/>
                <a:ea typeface="Century Gothic"/>
                <a:cs typeface="Century Gothic"/>
                <a:sym typeface="Century Gothic"/>
              </a:rPr>
              <a:t>BEYOND PRICE</a:t>
            </a:r>
            <a:endParaRPr sz="1400" b="0" i="0" u="none" strike="noStrike" cap="none">
              <a:solidFill>
                <a:schemeClr val="accen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1e822cb96eb_0_0"/>
          <p:cNvPicPr preferRelativeResize="0"/>
          <p:nvPr/>
        </p:nvPicPr>
        <p:blipFill rotWithShape="1">
          <a:blip r:embed="rId3">
            <a:alphaModFix/>
          </a:blip>
          <a:srcRect l="7448"/>
          <a:stretch/>
        </p:blipFill>
        <p:spPr>
          <a:xfrm>
            <a:off x="681325" y="0"/>
            <a:ext cx="8462674" cy="5143499"/>
          </a:xfrm>
          <a:prstGeom prst="rect">
            <a:avLst/>
          </a:prstGeom>
          <a:noFill/>
          <a:ln>
            <a:noFill/>
          </a:ln>
        </p:spPr>
      </p:pic>
      <p:sp>
        <p:nvSpPr>
          <p:cNvPr id="340" name="Google Shape;340;g1e822cb96eb_0_0"/>
          <p:cNvSpPr/>
          <p:nvPr/>
        </p:nvSpPr>
        <p:spPr>
          <a:xfrm>
            <a:off x="681304" y="0"/>
            <a:ext cx="8462700" cy="5143500"/>
          </a:xfrm>
          <a:prstGeom prst="rect">
            <a:avLst/>
          </a:prstGeom>
          <a:solidFill>
            <a:srgbClr val="000000">
              <a:alpha val="3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341" name="Google Shape;341;g1e822cb96eb_0_0"/>
          <p:cNvSpPr txBox="1">
            <a:spLocks noGrp="1"/>
          </p:cNvSpPr>
          <p:nvPr>
            <p:ph type="body" idx="1"/>
          </p:nvPr>
        </p:nvSpPr>
        <p:spPr>
          <a:xfrm>
            <a:off x="4690500" y="1878400"/>
            <a:ext cx="44535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600"/>
              <a:buNone/>
            </a:pPr>
            <a:r>
              <a:rPr lang="en-GB" sz="3600" b="0"/>
              <a:t>THE </a:t>
            </a:r>
            <a:r>
              <a:rPr lang="en-GB" sz="3600" b="0">
                <a:solidFill>
                  <a:schemeClr val="accent1"/>
                </a:solidFill>
              </a:rPr>
              <a:t>PRIDE</a:t>
            </a:r>
            <a:r>
              <a:rPr lang="en-GB" sz="3600" b="0"/>
              <a:t> OF SELF-RELIANCE</a:t>
            </a:r>
            <a:endParaRPr>
              <a:solidFill>
                <a:schemeClr val="accent1"/>
              </a:solidFill>
            </a:endParaRPr>
          </a:p>
        </p:txBody>
      </p:sp>
      <p:sp>
        <p:nvSpPr>
          <p:cNvPr id="342" name="Google Shape;342;g1e822cb96eb_0_0"/>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Self-reliance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e822cb96eb_0_68"/>
          <p:cNvSpPr txBox="1">
            <a:spLocks noGrp="1"/>
          </p:cNvSpPr>
          <p:nvPr>
            <p:ph type="body" idx="1"/>
          </p:nvPr>
        </p:nvSpPr>
        <p:spPr>
          <a:xfrm>
            <a:off x="1242549" y="1184825"/>
            <a:ext cx="75483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WE’RE PROUD AT HOW WE’VE BEEN ABLE TO SIMPLY KEEP GOING</a:t>
            </a:r>
            <a:endParaRPr/>
          </a:p>
        </p:txBody>
      </p:sp>
      <p:sp>
        <p:nvSpPr>
          <p:cNvPr id="348" name="Google Shape;348;g1e822cb96eb_0_68"/>
          <p:cNvSpPr txBox="1"/>
          <p:nvPr/>
        </p:nvSpPr>
        <p:spPr>
          <a:xfrm>
            <a:off x="6269100" y="2338725"/>
            <a:ext cx="2447400" cy="143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entury Gothic"/>
                <a:ea typeface="Century Gothic"/>
                <a:cs typeface="Century Gothic"/>
                <a:sym typeface="Century Gothic"/>
              </a:rPr>
              <a:t>“Financially I feel confident that I will cope positively over the next year and beyond. Not sure what I shall be doing at Christmas, as an unknown factor at this moment. The future I shall make as good and as positive as I can. The only way is up!”</a:t>
            </a: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accent6"/>
                </a:solidFill>
                <a:latin typeface="Century Gothic"/>
                <a:ea typeface="Century Gothic"/>
                <a:cs typeface="Century Gothic"/>
                <a:sym typeface="Century Gothic"/>
              </a:rPr>
              <a:t>F, 76, East </a:t>
            </a:r>
            <a:endParaRPr sz="900" b="0" i="0" u="none" strike="noStrike" cap="none">
              <a:solidFill>
                <a:schemeClr val="accent6"/>
              </a:solidFill>
              <a:latin typeface="Century Gothic"/>
              <a:ea typeface="Century Gothic"/>
              <a:cs typeface="Century Gothic"/>
              <a:sym typeface="Century Gothic"/>
            </a:endParaRPr>
          </a:p>
        </p:txBody>
      </p:sp>
      <p:sp>
        <p:nvSpPr>
          <p:cNvPr id="349" name="Google Shape;349;g1e822cb96eb_0_68"/>
          <p:cNvSpPr txBox="1"/>
          <p:nvPr/>
        </p:nvSpPr>
        <p:spPr>
          <a:xfrm>
            <a:off x="1242550" y="2338725"/>
            <a:ext cx="2622600" cy="7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900" b="0" i="0" u="none" strike="noStrike" cap="none">
                <a:solidFill>
                  <a:schemeClr val="dk1"/>
                </a:solidFill>
                <a:latin typeface="Century Gothic"/>
                <a:ea typeface="Century Gothic"/>
                <a:cs typeface="Century Gothic"/>
                <a:sym typeface="Century Gothic"/>
              </a:rPr>
              <a:t>“Hopefully [things will get] better since I work so hard to make ends meet and doing quite well.Planning to see more family this year so will be spending a lot more than last year and will be saving more for that.</a:t>
            </a: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GB" sz="900" b="0" i="0" u="none" strike="noStrike" cap="none">
                <a:solidFill>
                  <a:schemeClr val="dk1"/>
                </a:solidFill>
                <a:latin typeface="Century Gothic"/>
                <a:ea typeface="Century Gothic"/>
                <a:cs typeface="Century Gothic"/>
                <a:sym typeface="Century Gothic"/>
              </a:rPr>
              <a:t>You can only hope for the best otherwise you will be depressed and worried.”</a:t>
            </a: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accent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GB" sz="900" b="0" i="0" u="none" strike="noStrike" cap="none">
                <a:solidFill>
                  <a:schemeClr val="accent6"/>
                </a:solidFill>
                <a:latin typeface="Century Gothic"/>
                <a:ea typeface="Century Gothic"/>
                <a:cs typeface="Century Gothic"/>
                <a:sym typeface="Century Gothic"/>
              </a:rPr>
              <a:t>M, 35, London</a:t>
            </a:r>
            <a:endParaRPr sz="900" b="0" i="0" u="none" strike="noStrike" cap="none">
              <a:solidFill>
                <a:schemeClr val="accent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0" name="Google Shape;350;g1e822cb96eb_0_68"/>
          <p:cNvSpPr txBox="1"/>
          <p:nvPr/>
        </p:nvSpPr>
        <p:spPr>
          <a:xfrm>
            <a:off x="3885300" y="2338725"/>
            <a:ext cx="2307600" cy="7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900" b="0" i="0" u="none" strike="noStrike" cap="none">
                <a:solidFill>
                  <a:schemeClr val="dk1"/>
                </a:solidFill>
                <a:latin typeface="Century Gothic"/>
                <a:ea typeface="Century Gothic"/>
                <a:cs typeface="Century Gothic"/>
                <a:sym typeface="Century Gothic"/>
              </a:rPr>
              <a:t>“I’m old enough to remember strikes and powercuts and was brought up with the make do and mend approach. As much as I hated it then it s serving me very well now and I know I have hidden strength and all will be ok.”</a:t>
            </a: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GB" sz="900" b="0" i="0" u="none" strike="noStrike" cap="none">
                <a:solidFill>
                  <a:schemeClr val="accent6"/>
                </a:solidFill>
                <a:latin typeface="Century Gothic"/>
                <a:ea typeface="Century Gothic"/>
                <a:cs typeface="Century Gothic"/>
                <a:sym typeface="Century Gothic"/>
              </a:rPr>
              <a:t>F, 57, West Country</a:t>
            </a:r>
            <a:endParaRPr sz="1400" b="0" i="0" u="none" strike="noStrike" cap="none">
              <a:solidFill>
                <a:schemeClr val="accent6"/>
              </a:solidFill>
              <a:latin typeface="Century Gothic"/>
              <a:ea typeface="Century Gothic"/>
              <a:cs typeface="Century Gothic"/>
              <a:sym typeface="Century Gothic"/>
            </a:endParaRPr>
          </a:p>
        </p:txBody>
      </p:sp>
      <p:sp>
        <p:nvSpPr>
          <p:cNvPr id="351" name="Google Shape;351;g1e822cb96eb_0_68"/>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Self-reliance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1e822cb96eb_0_61"/>
          <p:cNvSpPr txBox="1">
            <a:spLocks noGrp="1"/>
          </p:cNvSpPr>
          <p:nvPr>
            <p:ph type="body" idx="1"/>
          </p:nvPr>
        </p:nvSpPr>
        <p:spPr>
          <a:xfrm>
            <a:off x="1242549" y="691575"/>
            <a:ext cx="75483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Relative to 2022, we place far greater importance on trust and reliability </a:t>
            </a:r>
            <a:endParaRPr/>
          </a:p>
        </p:txBody>
      </p:sp>
      <p:pic>
        <p:nvPicPr>
          <p:cNvPr id="357" name="Google Shape;357;g1e822cb96eb_0_61"/>
          <p:cNvPicPr preferRelativeResize="0"/>
          <p:nvPr/>
        </p:nvPicPr>
        <p:blipFill rotWithShape="1">
          <a:blip r:embed="rId3">
            <a:alphaModFix/>
          </a:blip>
          <a:srcRect/>
          <a:stretch/>
        </p:blipFill>
        <p:spPr>
          <a:xfrm>
            <a:off x="1242550" y="1722100"/>
            <a:ext cx="7233724" cy="2578875"/>
          </a:xfrm>
          <a:prstGeom prst="rect">
            <a:avLst/>
          </a:prstGeom>
          <a:noFill/>
          <a:ln>
            <a:noFill/>
          </a:ln>
        </p:spPr>
      </p:pic>
      <p:sp>
        <p:nvSpPr>
          <p:cNvPr id="358" name="Google Shape;358;g1e822cb96eb_0_61"/>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Self-reliance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
          <p:cNvSpPr txBox="1">
            <a:spLocks noGrp="1"/>
          </p:cNvSpPr>
          <p:nvPr>
            <p:ph type="body" idx="1"/>
          </p:nvPr>
        </p:nvSpPr>
        <p:spPr>
          <a:xfrm>
            <a:off x="1242550" y="468400"/>
            <a:ext cx="73983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IN SPITE OF A TOUGH YEAR WE’RE STILL SATISFIED WITH HOW WE’RE DOING AND WHERE THE COUNTRY IS GOING</a:t>
            </a:r>
            <a:endParaRPr/>
          </a:p>
        </p:txBody>
      </p:sp>
      <p:grpSp>
        <p:nvGrpSpPr>
          <p:cNvPr id="364" name="Google Shape;364;p5"/>
          <p:cNvGrpSpPr/>
          <p:nvPr/>
        </p:nvGrpSpPr>
        <p:grpSpPr>
          <a:xfrm>
            <a:off x="1989264" y="2369732"/>
            <a:ext cx="1908101" cy="1904238"/>
            <a:chOff x="1749499" y="2207980"/>
            <a:chExt cx="2269427" cy="2264833"/>
          </a:xfrm>
        </p:grpSpPr>
        <p:pic>
          <p:nvPicPr>
            <p:cNvPr id="365" name="Google Shape;365;p5"/>
            <p:cNvPicPr preferRelativeResize="0"/>
            <p:nvPr/>
          </p:nvPicPr>
          <p:blipFill rotWithShape="1">
            <a:blip r:embed="rId3">
              <a:alphaModFix/>
            </a:blip>
            <a:srcRect/>
            <a:stretch/>
          </p:blipFill>
          <p:spPr>
            <a:xfrm>
              <a:off x="1749499" y="2207980"/>
              <a:ext cx="2269427" cy="2264833"/>
            </a:xfrm>
            <a:prstGeom prst="rect">
              <a:avLst/>
            </a:prstGeom>
            <a:noFill/>
            <a:ln>
              <a:noFill/>
            </a:ln>
          </p:spPr>
        </p:pic>
        <p:sp>
          <p:nvSpPr>
            <p:cNvPr id="366" name="Google Shape;366;p5"/>
            <p:cNvSpPr/>
            <p:nvPr/>
          </p:nvSpPr>
          <p:spPr>
            <a:xfrm>
              <a:off x="2223812" y="2679996"/>
              <a:ext cx="1320800" cy="1320800"/>
            </a:xfrm>
            <a:prstGeom prst="ellipse">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67" name="Google Shape;367;p5"/>
          <p:cNvSpPr txBox="1"/>
          <p:nvPr/>
        </p:nvSpPr>
        <p:spPr>
          <a:xfrm>
            <a:off x="1862788" y="1856189"/>
            <a:ext cx="2161050" cy="56224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050" b="1" i="0" u="none" strike="noStrike" cap="none">
                <a:solidFill>
                  <a:srgbClr val="009D7A"/>
                </a:solidFill>
                <a:latin typeface="Century Gothic"/>
                <a:ea typeface="Century Gothic"/>
                <a:cs typeface="Century Gothic"/>
                <a:sym typeface="Century Gothic"/>
              </a:rPr>
              <a:t>“I feel satisfied that the things I do in my life are worthwhile”</a:t>
            </a:r>
            <a:endParaRPr sz="1050" b="1" i="0" u="none" strike="noStrike" cap="none">
              <a:solidFill>
                <a:srgbClr val="009D7A"/>
              </a:solidFill>
              <a:latin typeface="Century Gothic"/>
              <a:ea typeface="Century Gothic"/>
              <a:cs typeface="Century Gothic"/>
              <a:sym typeface="Century Gothic"/>
            </a:endParaRPr>
          </a:p>
        </p:txBody>
      </p:sp>
      <p:grpSp>
        <p:nvGrpSpPr>
          <p:cNvPr id="368" name="Google Shape;368;p5"/>
          <p:cNvGrpSpPr/>
          <p:nvPr/>
        </p:nvGrpSpPr>
        <p:grpSpPr>
          <a:xfrm>
            <a:off x="1960471" y="2437213"/>
            <a:ext cx="2063367" cy="1259179"/>
            <a:chOff x="1960471" y="2437213"/>
            <a:chExt cx="2063367" cy="1259179"/>
          </a:xfrm>
        </p:grpSpPr>
        <p:sp>
          <p:nvSpPr>
            <p:cNvPr id="369" name="Google Shape;369;p5"/>
            <p:cNvSpPr txBox="1"/>
            <p:nvPr/>
          </p:nvSpPr>
          <p:spPr>
            <a:xfrm>
              <a:off x="3421609" y="3434492"/>
              <a:ext cx="602229"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Century Gothic"/>
                  <a:ea typeface="Century Gothic"/>
                  <a:cs typeface="Century Gothic"/>
                  <a:sym typeface="Century Gothic"/>
                </a:rPr>
                <a:t>67% </a:t>
              </a:r>
              <a:endParaRPr sz="1000" b="1" i="0" u="none" strike="noStrike" cap="none">
                <a:solidFill>
                  <a:schemeClr val="lt1"/>
                </a:solidFill>
                <a:latin typeface="Century Gothic"/>
                <a:ea typeface="Century Gothic"/>
                <a:cs typeface="Century Gothic"/>
                <a:sym typeface="Century Gothic"/>
              </a:endParaRPr>
            </a:p>
          </p:txBody>
        </p:sp>
        <p:sp>
          <p:nvSpPr>
            <p:cNvPr id="370" name="Google Shape;370;p5"/>
            <p:cNvSpPr txBox="1"/>
            <p:nvPr/>
          </p:nvSpPr>
          <p:spPr>
            <a:xfrm>
              <a:off x="2409392" y="2437213"/>
              <a:ext cx="602229"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Century Gothic"/>
                  <a:ea typeface="Century Gothic"/>
                  <a:cs typeface="Century Gothic"/>
                  <a:sym typeface="Century Gothic"/>
                </a:rPr>
                <a:t>15% </a:t>
              </a:r>
              <a:endParaRPr sz="1000" b="1" i="0" u="none" strike="noStrike" cap="none">
                <a:solidFill>
                  <a:schemeClr val="lt1"/>
                </a:solidFill>
                <a:latin typeface="Century Gothic"/>
                <a:ea typeface="Century Gothic"/>
                <a:cs typeface="Century Gothic"/>
                <a:sym typeface="Century Gothic"/>
              </a:endParaRPr>
            </a:p>
          </p:txBody>
        </p:sp>
        <p:sp>
          <p:nvSpPr>
            <p:cNvPr id="371" name="Google Shape;371;p5"/>
            <p:cNvSpPr txBox="1"/>
            <p:nvPr/>
          </p:nvSpPr>
          <p:spPr>
            <a:xfrm>
              <a:off x="1960471" y="3112282"/>
              <a:ext cx="602229"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Century Gothic"/>
                  <a:ea typeface="Century Gothic"/>
                  <a:cs typeface="Century Gothic"/>
                  <a:sym typeface="Century Gothic"/>
                </a:rPr>
                <a:t>18% </a:t>
              </a:r>
              <a:endParaRPr sz="1000" b="1" i="0" u="none" strike="noStrike" cap="none">
                <a:solidFill>
                  <a:schemeClr val="lt1"/>
                </a:solidFill>
                <a:latin typeface="Century Gothic"/>
                <a:ea typeface="Century Gothic"/>
                <a:cs typeface="Century Gothic"/>
                <a:sym typeface="Century Gothic"/>
              </a:endParaRPr>
            </a:p>
          </p:txBody>
        </p:sp>
      </p:grpSp>
      <p:sp>
        <p:nvSpPr>
          <p:cNvPr id="372" name="Google Shape;372;p5"/>
          <p:cNvSpPr/>
          <p:nvPr/>
        </p:nvSpPr>
        <p:spPr>
          <a:xfrm>
            <a:off x="1989264" y="4386001"/>
            <a:ext cx="1443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
          <p:cNvSpPr/>
          <p:nvPr/>
        </p:nvSpPr>
        <p:spPr>
          <a:xfrm>
            <a:off x="1989264" y="4606239"/>
            <a:ext cx="1443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
          <p:cNvSpPr txBox="1"/>
          <p:nvPr/>
        </p:nvSpPr>
        <p:spPr>
          <a:xfrm>
            <a:off x="2081639" y="4283101"/>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Agree</a:t>
            </a:r>
            <a:endParaRPr sz="1000" b="0" i="0" u="none" strike="noStrike" cap="none">
              <a:solidFill>
                <a:srgbClr val="000000"/>
              </a:solidFill>
              <a:latin typeface="Century Gothic"/>
              <a:ea typeface="Century Gothic"/>
              <a:cs typeface="Century Gothic"/>
              <a:sym typeface="Century Gothic"/>
            </a:endParaRPr>
          </a:p>
        </p:txBody>
      </p:sp>
      <p:sp>
        <p:nvSpPr>
          <p:cNvPr id="375" name="Google Shape;375;p5"/>
          <p:cNvSpPr txBox="1"/>
          <p:nvPr/>
        </p:nvSpPr>
        <p:spPr>
          <a:xfrm>
            <a:off x="2081639" y="4500589"/>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Neutral</a:t>
            </a:r>
            <a:endParaRPr sz="1000" b="0" i="0" u="none" strike="noStrike" cap="none">
              <a:solidFill>
                <a:srgbClr val="000000"/>
              </a:solidFill>
              <a:latin typeface="Century Gothic"/>
              <a:ea typeface="Century Gothic"/>
              <a:cs typeface="Century Gothic"/>
              <a:sym typeface="Century Gothic"/>
            </a:endParaRPr>
          </a:p>
        </p:txBody>
      </p:sp>
      <p:sp>
        <p:nvSpPr>
          <p:cNvPr id="376" name="Google Shape;376;p5"/>
          <p:cNvSpPr/>
          <p:nvPr/>
        </p:nvSpPr>
        <p:spPr>
          <a:xfrm>
            <a:off x="1989264" y="4826373"/>
            <a:ext cx="144300" cy="129600"/>
          </a:xfrm>
          <a:prstGeom prst="rect">
            <a:avLst/>
          </a:prstGeom>
          <a:solidFill>
            <a:srgbClr val="59E7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
          <p:cNvSpPr txBox="1"/>
          <p:nvPr/>
        </p:nvSpPr>
        <p:spPr>
          <a:xfrm>
            <a:off x="2081639" y="4720723"/>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Dissagree</a:t>
            </a:r>
            <a:endParaRPr sz="1000" b="0" i="0" u="none" strike="noStrike" cap="none">
              <a:solidFill>
                <a:srgbClr val="000000"/>
              </a:solidFill>
              <a:latin typeface="Century Gothic"/>
              <a:ea typeface="Century Gothic"/>
              <a:cs typeface="Century Gothic"/>
              <a:sym typeface="Century Gothic"/>
            </a:endParaRPr>
          </a:p>
        </p:txBody>
      </p:sp>
      <p:pic>
        <p:nvPicPr>
          <p:cNvPr id="378" name="Google Shape;378;p5"/>
          <p:cNvPicPr preferRelativeResize="0"/>
          <p:nvPr/>
        </p:nvPicPr>
        <p:blipFill rotWithShape="1">
          <a:blip r:embed="rId4">
            <a:alphaModFix/>
          </a:blip>
          <a:srcRect/>
          <a:stretch/>
        </p:blipFill>
        <p:spPr>
          <a:xfrm>
            <a:off x="5013236" y="2467061"/>
            <a:ext cx="3470364" cy="2147559"/>
          </a:xfrm>
          <a:prstGeom prst="rect">
            <a:avLst/>
          </a:prstGeom>
          <a:noFill/>
          <a:ln>
            <a:noFill/>
          </a:ln>
        </p:spPr>
      </p:pic>
      <p:sp>
        <p:nvSpPr>
          <p:cNvPr id="379" name="Google Shape;379;p5"/>
          <p:cNvSpPr txBox="1"/>
          <p:nvPr/>
        </p:nvSpPr>
        <p:spPr>
          <a:xfrm>
            <a:off x="5013236" y="1792591"/>
            <a:ext cx="3411097"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900" b="0" i="0" u="none" strike="noStrike" cap="none">
                <a:solidFill>
                  <a:srgbClr val="000000"/>
                </a:solidFill>
                <a:latin typeface="Century Gothic"/>
                <a:ea typeface="Century Gothic"/>
                <a:cs typeface="Century Gothic"/>
                <a:sym typeface="Century Gothic"/>
              </a:rPr>
              <a:t>Net % of UK consumers who said that their confidence in the state of the UK economy has improved in the past three months </a:t>
            </a:r>
            <a:endParaRPr sz="900" b="0" i="0" u="none" strike="noStrike" cap="none">
              <a:solidFill>
                <a:srgbClr val="000000"/>
              </a:solidFill>
              <a:latin typeface="Century Gothic"/>
              <a:ea typeface="Century Gothic"/>
              <a:cs typeface="Century Gothic"/>
              <a:sym typeface="Century Gothic"/>
            </a:endParaRPr>
          </a:p>
        </p:txBody>
      </p:sp>
      <p:sp>
        <p:nvSpPr>
          <p:cNvPr id="380" name="Google Shape;380;p5"/>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Self-reliance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8"/>
                                        </p:tgtEl>
                                        <p:attrNameLst>
                                          <p:attrName>style.visibility</p:attrName>
                                        </p:attrNameLst>
                                      </p:cBhvr>
                                      <p:to>
                                        <p:strVal val="visible"/>
                                      </p:to>
                                    </p:set>
                                    <p:animEffect transition="in" filter="fade">
                                      <p:cBhvr>
                                        <p:cTn id="11" dur="500"/>
                                        <p:tgtEl>
                                          <p:spTgt spid="36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79"/>
                                        </p:tgtEl>
                                        <p:attrNameLst>
                                          <p:attrName>style.visibility</p:attrName>
                                        </p:attrNameLst>
                                      </p:cBhvr>
                                      <p:to>
                                        <p:strVal val="visible"/>
                                      </p:to>
                                    </p:set>
                                    <p:animEffect transition="in" filter="fade">
                                      <p:cBhvr>
                                        <p:cTn id="15" dur="500"/>
                                        <p:tgtEl>
                                          <p:spTgt spid="379"/>
                                        </p:tgtEl>
                                      </p:cBhvr>
                                    </p:animEffect>
                                  </p:childTnLst>
                                </p:cTn>
                              </p:par>
                              <p:par>
                                <p:cTn id="16" presetID="10" presetClass="entr" presetSubtype="0" fill="hold" nodeType="withEffect">
                                  <p:stCondLst>
                                    <p:cond delay="0"/>
                                  </p:stCondLst>
                                  <p:childTnLst>
                                    <p:set>
                                      <p:cBhvr>
                                        <p:cTn id="17" dur="1" fill="hold">
                                          <p:stCondLst>
                                            <p:cond delay="0"/>
                                          </p:stCondLst>
                                        </p:cTn>
                                        <p:tgtEl>
                                          <p:spTgt spid="378"/>
                                        </p:tgtEl>
                                        <p:attrNameLst>
                                          <p:attrName>style.visibility</p:attrName>
                                        </p:attrNameLst>
                                      </p:cBhvr>
                                      <p:to>
                                        <p:strVal val="visible"/>
                                      </p:to>
                                    </p:set>
                                    <p:animEffect transition="in" filter="fade">
                                      <p:cBhvr>
                                        <p:cTn id="18"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1e822cb96eb_0_37"/>
          <p:cNvPicPr preferRelativeResize="0"/>
          <p:nvPr/>
        </p:nvPicPr>
        <p:blipFill rotWithShape="1">
          <a:blip r:embed="rId3">
            <a:alphaModFix/>
          </a:blip>
          <a:srcRect l="3728" r="3719"/>
          <a:stretch/>
        </p:blipFill>
        <p:spPr>
          <a:xfrm>
            <a:off x="681313" y="-5"/>
            <a:ext cx="8462684" cy="5143510"/>
          </a:xfrm>
          <a:prstGeom prst="rect">
            <a:avLst/>
          </a:prstGeom>
          <a:noFill/>
          <a:ln>
            <a:noFill/>
          </a:ln>
        </p:spPr>
      </p:pic>
      <p:sp>
        <p:nvSpPr>
          <p:cNvPr id="386" name="Google Shape;386;g1e822cb96eb_0_37"/>
          <p:cNvSpPr/>
          <p:nvPr/>
        </p:nvSpPr>
        <p:spPr>
          <a:xfrm>
            <a:off x="681316" y="0"/>
            <a:ext cx="8462700" cy="5143500"/>
          </a:xfrm>
          <a:prstGeom prst="rect">
            <a:avLst/>
          </a:prstGeom>
          <a:solidFill>
            <a:srgbClr val="000000">
              <a:alpha val="3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387" name="Google Shape;387;g1e822cb96eb_0_37"/>
          <p:cNvSpPr txBox="1">
            <a:spLocks noGrp="1"/>
          </p:cNvSpPr>
          <p:nvPr>
            <p:ph type="body" idx="1"/>
          </p:nvPr>
        </p:nvSpPr>
        <p:spPr>
          <a:xfrm>
            <a:off x="2685916" y="2062100"/>
            <a:ext cx="4453500" cy="61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3600"/>
              <a:buNone/>
            </a:pPr>
            <a:r>
              <a:rPr lang="en-GB" sz="3600" b="0">
                <a:solidFill>
                  <a:schemeClr val="accent1"/>
                </a:solidFill>
              </a:rPr>
              <a:t>FLIP-FLOPPING </a:t>
            </a:r>
            <a:r>
              <a:rPr lang="en-GB" sz="3600" b="0"/>
              <a:t>AROUND</a:t>
            </a:r>
            <a:endParaRPr>
              <a:solidFill>
                <a:schemeClr val="accent1"/>
              </a:solidFill>
            </a:endParaRPr>
          </a:p>
        </p:txBody>
      </p:sp>
      <p:sp>
        <p:nvSpPr>
          <p:cNvPr id="388" name="Google Shape;388;g1e822cb96eb_0_37"/>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Making our own minds up</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83a093569c_0_38"/>
          <p:cNvSpPr/>
          <p:nvPr/>
        </p:nvSpPr>
        <p:spPr>
          <a:xfrm>
            <a:off x="6482400" y="1453800"/>
            <a:ext cx="2472600" cy="2328300"/>
          </a:xfrm>
          <a:prstGeom prst="wedgeRoundRectCallout">
            <a:avLst>
              <a:gd name="adj1" fmla="val -20833"/>
              <a:gd name="adj2" fmla="val 62500"/>
              <a:gd name="adj3" fmla="val 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283a093569c_0_38"/>
          <p:cNvSpPr txBox="1"/>
          <p:nvPr/>
        </p:nvSpPr>
        <p:spPr>
          <a:xfrm>
            <a:off x="6654725" y="1563600"/>
            <a:ext cx="2178000" cy="210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n-GB" sz="1250" b="1" i="1" u="none" strike="noStrike" cap="none">
                <a:solidFill>
                  <a:schemeClr val="lt1"/>
                </a:solidFill>
                <a:latin typeface="Century Gothic"/>
                <a:ea typeface="Century Gothic"/>
                <a:cs typeface="Century Gothic"/>
                <a:sym typeface="Century Gothic"/>
              </a:rPr>
              <a:t>“Things have become so much more expensive overall, if I can get the same quality for a lower price, I will switch. We cannot afford to be loyal to brands anymore.”</a:t>
            </a:r>
            <a:endParaRPr sz="1250" b="1" i="1"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50"/>
              <a:buFont typeface="Arial"/>
              <a:buNone/>
            </a:pPr>
            <a:endParaRPr sz="1250" b="1" i="1"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50"/>
              <a:buFont typeface="Arial"/>
              <a:buNone/>
            </a:pPr>
            <a:r>
              <a:rPr lang="en-GB" sz="1250" b="1" i="0" u="none" strike="noStrike" cap="none">
                <a:solidFill>
                  <a:schemeClr val="lt1"/>
                </a:solidFill>
                <a:latin typeface="Century Gothic"/>
                <a:ea typeface="Century Gothic"/>
                <a:cs typeface="Century Gothic"/>
                <a:sym typeface="Century Gothic"/>
              </a:rPr>
              <a:t>Female, 55+, Less Cautious but Concerned</a:t>
            </a:r>
            <a:endParaRPr sz="1600" b="1" i="0" u="none" strike="noStrike" cap="none">
              <a:solidFill>
                <a:schemeClr val="lt1"/>
              </a:solidFill>
              <a:latin typeface="Century Gothic"/>
              <a:ea typeface="Century Gothic"/>
              <a:cs typeface="Century Gothic"/>
              <a:sym typeface="Century Gothic"/>
            </a:endParaRPr>
          </a:p>
        </p:txBody>
      </p:sp>
      <p:sp>
        <p:nvSpPr>
          <p:cNvPr id="396" name="Google Shape;396;g283a093569c_0_38"/>
          <p:cNvSpPr/>
          <p:nvPr/>
        </p:nvSpPr>
        <p:spPr>
          <a:xfrm>
            <a:off x="1941100" y="1518025"/>
            <a:ext cx="40035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83a093569c_0_38"/>
          <p:cNvSpPr/>
          <p:nvPr/>
        </p:nvSpPr>
        <p:spPr>
          <a:xfrm>
            <a:off x="1941100" y="1958500"/>
            <a:ext cx="33918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283a093569c_0_38"/>
          <p:cNvSpPr/>
          <p:nvPr/>
        </p:nvSpPr>
        <p:spPr>
          <a:xfrm>
            <a:off x="1941100" y="2822700"/>
            <a:ext cx="40686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283a093569c_0_38"/>
          <p:cNvSpPr/>
          <p:nvPr/>
        </p:nvSpPr>
        <p:spPr>
          <a:xfrm>
            <a:off x="1941100" y="3263425"/>
            <a:ext cx="34569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283a093569c_0_38"/>
          <p:cNvSpPr/>
          <p:nvPr/>
        </p:nvSpPr>
        <p:spPr>
          <a:xfrm>
            <a:off x="1941100" y="2398975"/>
            <a:ext cx="39018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283a093569c_0_38"/>
          <p:cNvSpPr/>
          <p:nvPr/>
        </p:nvSpPr>
        <p:spPr>
          <a:xfrm>
            <a:off x="1941100" y="1710450"/>
            <a:ext cx="18999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283a093569c_0_38"/>
          <p:cNvSpPr/>
          <p:nvPr/>
        </p:nvSpPr>
        <p:spPr>
          <a:xfrm>
            <a:off x="1941100" y="2150925"/>
            <a:ext cx="14550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283a093569c_0_38"/>
          <p:cNvSpPr/>
          <p:nvPr/>
        </p:nvSpPr>
        <p:spPr>
          <a:xfrm>
            <a:off x="1941100" y="3015125"/>
            <a:ext cx="14550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283a093569c_0_38"/>
          <p:cNvSpPr/>
          <p:nvPr/>
        </p:nvSpPr>
        <p:spPr>
          <a:xfrm>
            <a:off x="1941100" y="3455850"/>
            <a:ext cx="13344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283a093569c_0_38"/>
          <p:cNvSpPr/>
          <p:nvPr/>
        </p:nvSpPr>
        <p:spPr>
          <a:xfrm>
            <a:off x="1941100" y="2591400"/>
            <a:ext cx="13716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83a093569c_0_38"/>
          <p:cNvSpPr txBox="1">
            <a:spLocks noGrp="1"/>
          </p:cNvSpPr>
          <p:nvPr>
            <p:ph type="body" idx="1"/>
          </p:nvPr>
        </p:nvSpPr>
        <p:spPr>
          <a:xfrm>
            <a:off x="1242550" y="468400"/>
            <a:ext cx="73983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a:t>RISING PRICES: STICK OR TWIST</a:t>
            </a:r>
            <a:r>
              <a:rPr lang="en-GB" sz="2800">
                <a:latin typeface="Montserrat"/>
                <a:ea typeface="Montserrat"/>
                <a:cs typeface="Montserrat"/>
                <a:sym typeface="Montserrat"/>
              </a:rPr>
              <a:t>?</a:t>
            </a:r>
            <a:endParaRPr>
              <a:latin typeface="Montserrat"/>
              <a:ea typeface="Montserrat"/>
              <a:cs typeface="Montserrat"/>
              <a:sym typeface="Montserrat"/>
            </a:endParaRPr>
          </a:p>
        </p:txBody>
      </p:sp>
      <p:sp>
        <p:nvSpPr>
          <p:cNvPr id="407" name="Google Shape;407;g283a093569c_0_38"/>
          <p:cNvSpPr/>
          <p:nvPr/>
        </p:nvSpPr>
        <p:spPr>
          <a:xfrm>
            <a:off x="1941100" y="4074500"/>
            <a:ext cx="1443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283a093569c_0_38"/>
          <p:cNvSpPr/>
          <p:nvPr/>
        </p:nvSpPr>
        <p:spPr>
          <a:xfrm>
            <a:off x="1941100" y="4294738"/>
            <a:ext cx="1443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283a093569c_0_38"/>
          <p:cNvSpPr txBox="1"/>
          <p:nvPr/>
        </p:nvSpPr>
        <p:spPr>
          <a:xfrm>
            <a:off x="2033475" y="3971600"/>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Likelihood to switch </a:t>
            </a:r>
            <a:endParaRPr sz="1000" b="0" i="0" u="none" strike="noStrike" cap="none">
              <a:solidFill>
                <a:srgbClr val="000000"/>
              </a:solidFill>
              <a:latin typeface="Century Gothic"/>
              <a:ea typeface="Century Gothic"/>
              <a:cs typeface="Century Gothic"/>
              <a:sym typeface="Century Gothic"/>
            </a:endParaRPr>
          </a:p>
        </p:txBody>
      </p:sp>
      <p:sp>
        <p:nvSpPr>
          <p:cNvPr id="410" name="Google Shape;410;g283a093569c_0_38"/>
          <p:cNvSpPr txBox="1"/>
          <p:nvPr/>
        </p:nvSpPr>
        <p:spPr>
          <a:xfrm>
            <a:off x="2033475" y="4189088"/>
            <a:ext cx="1899900" cy="1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Likelihood to stick </a:t>
            </a:r>
            <a:endParaRPr sz="1000" b="0" i="0" u="none" strike="noStrike" cap="none">
              <a:solidFill>
                <a:srgbClr val="000000"/>
              </a:solidFill>
              <a:latin typeface="Century Gothic"/>
              <a:ea typeface="Century Gothic"/>
              <a:cs typeface="Century Gothic"/>
              <a:sym typeface="Century Gothic"/>
            </a:endParaRPr>
          </a:p>
        </p:txBody>
      </p:sp>
      <p:sp>
        <p:nvSpPr>
          <p:cNvPr id="411" name="Google Shape;411;g283a093569c_0_38"/>
          <p:cNvSpPr txBox="1"/>
          <p:nvPr/>
        </p:nvSpPr>
        <p:spPr>
          <a:xfrm>
            <a:off x="910375" y="1421591"/>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Supermarkets/</a:t>
            </a:r>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Food &amp; Drink </a:t>
            </a:r>
            <a:endParaRPr sz="1000" b="0" i="0" u="none" strike="noStrike" cap="none">
              <a:solidFill>
                <a:srgbClr val="000000"/>
              </a:solidFill>
              <a:latin typeface="Century Gothic"/>
              <a:ea typeface="Century Gothic"/>
              <a:cs typeface="Century Gothic"/>
              <a:sym typeface="Century Gothic"/>
            </a:endParaRPr>
          </a:p>
        </p:txBody>
      </p:sp>
      <p:sp>
        <p:nvSpPr>
          <p:cNvPr id="412" name="Google Shape;412;g283a093569c_0_38"/>
          <p:cNvSpPr txBox="1"/>
          <p:nvPr/>
        </p:nvSpPr>
        <p:spPr>
          <a:xfrm>
            <a:off x="910375" y="2386588"/>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Wellness </a:t>
            </a:r>
            <a:endParaRPr sz="1000" b="0" i="0" u="none" strike="noStrike" cap="none">
              <a:solidFill>
                <a:srgbClr val="000000"/>
              </a:solidFill>
              <a:latin typeface="Century Gothic"/>
              <a:ea typeface="Century Gothic"/>
              <a:cs typeface="Century Gothic"/>
              <a:sym typeface="Century Gothic"/>
            </a:endParaRPr>
          </a:p>
        </p:txBody>
      </p:sp>
      <p:sp>
        <p:nvSpPr>
          <p:cNvPr id="413" name="Google Shape;413;g283a093569c_0_38"/>
          <p:cNvSpPr txBox="1"/>
          <p:nvPr/>
        </p:nvSpPr>
        <p:spPr>
          <a:xfrm>
            <a:off x="910375" y="2710756"/>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Discretionary </a:t>
            </a:r>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Retail </a:t>
            </a:r>
            <a:endParaRPr sz="1000" b="0" i="0" u="none" strike="noStrike" cap="none">
              <a:solidFill>
                <a:srgbClr val="000000"/>
              </a:solidFill>
              <a:latin typeface="Century Gothic"/>
              <a:ea typeface="Century Gothic"/>
              <a:cs typeface="Century Gothic"/>
              <a:sym typeface="Century Gothic"/>
            </a:endParaRPr>
          </a:p>
        </p:txBody>
      </p:sp>
      <p:sp>
        <p:nvSpPr>
          <p:cNvPr id="414" name="Google Shape;414;g283a093569c_0_38"/>
          <p:cNvSpPr txBox="1"/>
          <p:nvPr/>
        </p:nvSpPr>
        <p:spPr>
          <a:xfrm>
            <a:off x="910375" y="3286000"/>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Travel </a:t>
            </a:r>
            <a:endParaRPr sz="1000" b="0" i="0" u="none" strike="noStrike" cap="none">
              <a:solidFill>
                <a:srgbClr val="000000"/>
              </a:solidFill>
              <a:latin typeface="Century Gothic"/>
              <a:ea typeface="Century Gothic"/>
              <a:cs typeface="Century Gothic"/>
              <a:sym typeface="Century Gothic"/>
            </a:endParaRPr>
          </a:p>
        </p:txBody>
      </p:sp>
      <p:sp>
        <p:nvSpPr>
          <p:cNvPr id="415" name="Google Shape;415;g283a093569c_0_38"/>
          <p:cNvSpPr txBox="1"/>
          <p:nvPr/>
        </p:nvSpPr>
        <p:spPr>
          <a:xfrm>
            <a:off x="910375" y="1950463"/>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Telcos </a:t>
            </a:r>
            <a:endParaRPr sz="1000" b="0" i="0" u="none" strike="noStrike" cap="none">
              <a:solidFill>
                <a:srgbClr val="000000"/>
              </a:solidFill>
              <a:latin typeface="Century Gothic"/>
              <a:ea typeface="Century Gothic"/>
              <a:cs typeface="Century Gothic"/>
              <a:sym typeface="Century Gothic"/>
            </a:endParaRPr>
          </a:p>
        </p:txBody>
      </p:sp>
      <p:sp>
        <p:nvSpPr>
          <p:cNvPr id="416" name="Google Shape;416;g283a093569c_0_38"/>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Making our own minds 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1e822cb96eb_0_84"/>
          <p:cNvSpPr txBox="1">
            <a:spLocks noGrp="1"/>
          </p:cNvSpPr>
          <p:nvPr>
            <p:ph type="body" idx="1"/>
          </p:nvPr>
        </p:nvSpPr>
        <p:spPr>
          <a:xfrm>
            <a:off x="1242550" y="615375"/>
            <a:ext cx="70140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PRICE IS </a:t>
            </a:r>
            <a:r>
              <a:rPr lang="en-GB" sz="2800" b="0">
                <a:solidFill>
                  <a:schemeClr val="accent1"/>
                </a:solidFill>
              </a:rPr>
              <a:t>LESS IMPORTANT</a:t>
            </a:r>
            <a:r>
              <a:rPr lang="en-GB" sz="2800" b="0"/>
              <a:t> THAN IT WAS</a:t>
            </a:r>
            <a:endParaRPr/>
          </a:p>
        </p:txBody>
      </p:sp>
      <p:pic>
        <p:nvPicPr>
          <p:cNvPr id="422" name="Google Shape;422;g1e822cb96eb_0_84"/>
          <p:cNvPicPr preferRelativeResize="0"/>
          <p:nvPr/>
        </p:nvPicPr>
        <p:blipFill rotWithShape="1">
          <a:blip r:embed="rId3">
            <a:alphaModFix/>
          </a:blip>
          <a:srcRect l="62246" t="87532"/>
          <a:stretch/>
        </p:blipFill>
        <p:spPr>
          <a:xfrm>
            <a:off x="5461998" y="3932024"/>
            <a:ext cx="2958493" cy="344828"/>
          </a:xfrm>
          <a:prstGeom prst="rect">
            <a:avLst/>
          </a:prstGeom>
          <a:noFill/>
          <a:ln>
            <a:noFill/>
          </a:ln>
        </p:spPr>
      </p:pic>
      <p:pic>
        <p:nvPicPr>
          <p:cNvPr id="423" name="Google Shape;423;g1e822cb96eb_0_84"/>
          <p:cNvPicPr preferRelativeResize="0"/>
          <p:nvPr/>
        </p:nvPicPr>
        <p:blipFill rotWithShape="1">
          <a:blip r:embed="rId4">
            <a:alphaModFix/>
          </a:blip>
          <a:srcRect/>
          <a:stretch/>
        </p:blipFill>
        <p:spPr>
          <a:xfrm>
            <a:off x="1008666" y="2007032"/>
            <a:ext cx="7411825" cy="1735959"/>
          </a:xfrm>
          <a:prstGeom prst="rect">
            <a:avLst/>
          </a:prstGeom>
          <a:noFill/>
          <a:ln>
            <a:noFill/>
          </a:ln>
        </p:spPr>
      </p:pic>
      <p:sp>
        <p:nvSpPr>
          <p:cNvPr id="424" name="Google Shape;424;g1e822cb96eb_0_84"/>
          <p:cNvSpPr/>
          <p:nvPr/>
        </p:nvSpPr>
        <p:spPr>
          <a:xfrm>
            <a:off x="1225616" y="4117852"/>
            <a:ext cx="144300" cy="129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1e822cb96eb_0_84"/>
          <p:cNvSpPr/>
          <p:nvPr/>
        </p:nvSpPr>
        <p:spPr>
          <a:xfrm>
            <a:off x="1225616" y="4338090"/>
            <a:ext cx="144300" cy="129600"/>
          </a:xfrm>
          <a:prstGeom prst="rect">
            <a:avLst/>
          </a:prstGeom>
          <a:solidFill>
            <a:srgbClr val="FFA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1e822cb96eb_0_84"/>
          <p:cNvSpPr txBox="1"/>
          <p:nvPr/>
        </p:nvSpPr>
        <p:spPr>
          <a:xfrm>
            <a:off x="1317991" y="4014952"/>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Total</a:t>
            </a:r>
            <a:endParaRPr sz="1000" b="0" i="0" u="none" strike="noStrike" cap="none">
              <a:solidFill>
                <a:srgbClr val="000000"/>
              </a:solidFill>
              <a:latin typeface="Century Gothic"/>
              <a:ea typeface="Century Gothic"/>
              <a:cs typeface="Century Gothic"/>
              <a:sym typeface="Century Gothic"/>
            </a:endParaRPr>
          </a:p>
        </p:txBody>
      </p:sp>
      <p:sp>
        <p:nvSpPr>
          <p:cNvPr id="427" name="Google Shape;427;g1e822cb96eb_0_84"/>
          <p:cNvSpPr txBox="1"/>
          <p:nvPr/>
        </p:nvSpPr>
        <p:spPr>
          <a:xfrm>
            <a:off x="1317991" y="4232440"/>
            <a:ext cx="1899900" cy="1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Change</a:t>
            </a:r>
            <a:endParaRPr sz="1000" b="0" i="0" u="none" strike="noStrike" cap="none">
              <a:solidFill>
                <a:srgbClr val="000000"/>
              </a:solidFill>
              <a:latin typeface="Century Gothic"/>
              <a:ea typeface="Century Gothic"/>
              <a:cs typeface="Century Gothic"/>
              <a:sym typeface="Century Gothic"/>
            </a:endParaRPr>
          </a:p>
        </p:txBody>
      </p:sp>
      <p:sp>
        <p:nvSpPr>
          <p:cNvPr id="428" name="Google Shape;428;g1e822cb96eb_0_84"/>
          <p:cNvSpPr txBox="1"/>
          <p:nvPr/>
        </p:nvSpPr>
        <p:spPr>
          <a:xfrm>
            <a:off x="1027520" y="1800716"/>
            <a:ext cx="1899900"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A600"/>
                </a:solidFill>
                <a:latin typeface="Century Gothic"/>
                <a:ea typeface="Century Gothic"/>
                <a:cs typeface="Century Gothic"/>
                <a:sym typeface="Century Gothic"/>
              </a:rPr>
              <a:t>Change vs November 2022</a:t>
            </a:r>
            <a:endParaRPr sz="1000" b="1" i="0" u="none" strike="noStrike" cap="none">
              <a:solidFill>
                <a:srgbClr val="FFA600"/>
              </a:solidFill>
              <a:latin typeface="Century Gothic"/>
              <a:ea typeface="Century Gothic"/>
              <a:cs typeface="Century Gothic"/>
              <a:sym typeface="Century Gothic"/>
            </a:endParaRPr>
          </a:p>
        </p:txBody>
      </p:sp>
      <p:sp>
        <p:nvSpPr>
          <p:cNvPr id="429" name="Google Shape;429;g1e822cb96eb_0_84"/>
          <p:cNvSpPr txBox="1"/>
          <p:nvPr/>
        </p:nvSpPr>
        <p:spPr>
          <a:xfrm>
            <a:off x="1027520" y="1239018"/>
            <a:ext cx="3384224" cy="2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Considerations when assessing good value (top 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Century Gothic"/>
                <a:ea typeface="Century Gothic"/>
                <a:cs typeface="Century Gothic"/>
                <a:sym typeface="Century Gothic"/>
              </a:rPr>
              <a:t>By total</a:t>
            </a:r>
            <a:endParaRPr sz="1000" b="0" i="0" u="none" strike="noStrike" cap="none">
              <a:solidFill>
                <a:srgbClr val="000000"/>
              </a:solidFill>
              <a:latin typeface="Century Gothic"/>
              <a:ea typeface="Century Gothic"/>
              <a:cs typeface="Century Gothic"/>
              <a:sym typeface="Century Gothic"/>
            </a:endParaRPr>
          </a:p>
        </p:txBody>
      </p:sp>
      <p:sp>
        <p:nvSpPr>
          <p:cNvPr id="430" name="Google Shape;430;g1e822cb96eb_0_84"/>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Making our own minds up</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1e822cb96eb_0_91"/>
          <p:cNvSpPr txBox="1">
            <a:spLocks noGrp="1"/>
          </p:cNvSpPr>
          <p:nvPr>
            <p:ph type="body" idx="1"/>
          </p:nvPr>
        </p:nvSpPr>
        <p:spPr>
          <a:xfrm>
            <a:off x="1242550" y="615375"/>
            <a:ext cx="6339300" cy="87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ALL OF WHICH MEANS WE CAN </a:t>
            </a:r>
            <a:r>
              <a:rPr lang="en-GB" sz="2800" b="0">
                <a:solidFill>
                  <a:schemeClr val="accent1"/>
                </a:solidFill>
              </a:rPr>
              <a:t>PRESERVE</a:t>
            </a:r>
            <a:r>
              <a:rPr lang="en-GB" sz="2800" b="0"/>
              <a:t> WHAT MATTERS TO US</a:t>
            </a:r>
            <a:endParaRPr/>
          </a:p>
        </p:txBody>
      </p:sp>
      <p:sp>
        <p:nvSpPr>
          <p:cNvPr id="436" name="Google Shape;436;g1e822cb96eb_0_91"/>
          <p:cNvSpPr txBox="1"/>
          <p:nvPr/>
        </p:nvSpPr>
        <p:spPr>
          <a:xfrm>
            <a:off x="6879575" y="1970154"/>
            <a:ext cx="19968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entury Gothic"/>
                <a:ea typeface="Century Gothic"/>
                <a:cs typeface="Century Gothic"/>
                <a:sym typeface="Century Gothic"/>
              </a:rPr>
              <a:t>“</a:t>
            </a:r>
            <a:r>
              <a:rPr lang="en-GB" sz="900" b="1" i="0" u="none" strike="noStrike" cap="none">
                <a:solidFill>
                  <a:schemeClr val="dk1"/>
                </a:solidFill>
                <a:latin typeface="Century Gothic"/>
                <a:ea typeface="Century Gothic"/>
                <a:cs typeface="Century Gothic"/>
                <a:sym typeface="Century Gothic"/>
              </a:rPr>
              <a:t>I'm still buying my favourite brands as I always have</a:t>
            </a:r>
            <a:r>
              <a:rPr lang="en-GB" sz="900" b="0" i="0" u="none" strike="noStrike" cap="none">
                <a:solidFill>
                  <a:schemeClr val="dk1"/>
                </a:solidFill>
                <a:latin typeface="Century Gothic"/>
                <a:ea typeface="Century Gothic"/>
                <a:cs typeface="Century Gothic"/>
                <a:sym typeface="Century Gothic"/>
              </a:rPr>
              <a:t>. I have NEVER switched to another brand and been satisfied. Bread must be </a:t>
            </a:r>
            <a:r>
              <a:rPr lang="en-GB" sz="900" b="1" i="0" u="none" strike="noStrike" cap="none">
                <a:solidFill>
                  <a:schemeClr val="dk1"/>
                </a:solidFill>
                <a:latin typeface="Century Gothic"/>
                <a:ea typeface="Century Gothic"/>
                <a:cs typeface="Century Gothic"/>
                <a:sym typeface="Century Gothic"/>
              </a:rPr>
              <a:t>Warburtons</a:t>
            </a:r>
            <a:r>
              <a:rPr lang="en-GB" sz="900" b="0" i="0" u="none" strike="noStrike" cap="none">
                <a:solidFill>
                  <a:schemeClr val="dk1"/>
                </a:solidFill>
                <a:latin typeface="Century Gothic"/>
                <a:ea typeface="Century Gothic"/>
                <a:cs typeface="Century Gothic"/>
                <a:sym typeface="Century Gothic"/>
              </a:rPr>
              <a:t>, crisps must be </a:t>
            </a:r>
            <a:r>
              <a:rPr lang="en-GB" sz="900" b="1" i="0" u="none" strike="noStrike" cap="none">
                <a:solidFill>
                  <a:schemeClr val="dk1"/>
                </a:solidFill>
                <a:latin typeface="Century Gothic"/>
                <a:ea typeface="Century Gothic"/>
                <a:cs typeface="Century Gothic"/>
                <a:sym typeface="Century Gothic"/>
              </a:rPr>
              <a:t>Seabrooks</a:t>
            </a:r>
            <a:r>
              <a:rPr lang="en-GB" sz="900" b="0" i="0" u="none" strike="noStrike" cap="none">
                <a:solidFill>
                  <a:schemeClr val="dk1"/>
                </a:solidFill>
                <a:latin typeface="Century Gothic"/>
                <a:ea typeface="Century Gothic"/>
                <a:cs typeface="Century Gothic"/>
                <a:sym typeface="Century Gothic"/>
              </a:rPr>
              <a:t>, crisp like snacks such as Quavers and Wotsits must be </a:t>
            </a:r>
            <a:r>
              <a:rPr lang="en-GB" sz="900" b="1" i="0" u="none" strike="noStrike" cap="none">
                <a:solidFill>
                  <a:schemeClr val="dk1"/>
                </a:solidFill>
                <a:latin typeface="Century Gothic"/>
                <a:ea typeface="Century Gothic"/>
                <a:cs typeface="Century Gothic"/>
                <a:sym typeface="Century Gothic"/>
              </a:rPr>
              <a:t>Walkers</a:t>
            </a:r>
            <a:r>
              <a:rPr lang="en-GB" sz="900" b="0" i="0" u="none" strike="noStrike" cap="none">
                <a:solidFill>
                  <a:schemeClr val="dk1"/>
                </a:solidFill>
                <a:latin typeface="Century Gothic"/>
                <a:ea typeface="Century Gothic"/>
                <a:cs typeface="Century Gothic"/>
                <a:sym typeface="Century Gothic"/>
              </a:rPr>
              <a:t>, margarine must be </a:t>
            </a:r>
            <a:r>
              <a:rPr lang="en-GB" sz="900" b="1" i="0" u="none" strike="noStrike" cap="none">
                <a:solidFill>
                  <a:schemeClr val="dk1"/>
                </a:solidFill>
                <a:latin typeface="Century Gothic"/>
                <a:ea typeface="Century Gothic"/>
                <a:cs typeface="Century Gothic"/>
                <a:sym typeface="Century Gothic"/>
              </a:rPr>
              <a:t>Stork</a:t>
            </a:r>
            <a:r>
              <a:rPr lang="en-GB" sz="900" b="0" i="0" u="none" strike="noStrike" cap="none">
                <a:solidFill>
                  <a:schemeClr val="dk1"/>
                </a:solidFill>
                <a:latin typeface="Century Gothic"/>
                <a:ea typeface="Century Gothic"/>
                <a:cs typeface="Century Gothic"/>
                <a:sym typeface="Century Gothic"/>
              </a:rPr>
              <a:t> and cream crackers have to be </a:t>
            </a:r>
            <a:r>
              <a:rPr lang="en-GB" sz="900" b="1" i="0" u="none" strike="noStrike" cap="none">
                <a:solidFill>
                  <a:schemeClr val="dk1"/>
                </a:solidFill>
                <a:latin typeface="Century Gothic"/>
                <a:ea typeface="Century Gothic"/>
                <a:cs typeface="Century Gothic"/>
                <a:sym typeface="Century Gothic"/>
              </a:rPr>
              <a:t>Jacob's</a:t>
            </a:r>
            <a:r>
              <a:rPr lang="en-GB" sz="900" b="0" i="0" u="none" strike="noStrike" cap="none">
                <a:solidFill>
                  <a:schemeClr val="dk1"/>
                </a:solidFill>
                <a:latin typeface="Century Gothic"/>
                <a:ea typeface="Century Gothic"/>
                <a:cs typeface="Century Gothic"/>
                <a:sym typeface="Century Gothic"/>
              </a:rPr>
              <a:t>.”</a:t>
            </a: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entury Gothic"/>
                <a:ea typeface="Century Gothic"/>
                <a:cs typeface="Century Gothic"/>
                <a:sym typeface="Century Gothic"/>
              </a:rPr>
              <a:t>M, 55-64</a:t>
            </a:r>
            <a:endParaRPr sz="900" b="0" i="0" u="none" strike="noStrike" cap="none">
              <a:solidFill>
                <a:schemeClr val="dk1"/>
              </a:solidFill>
              <a:latin typeface="Century Gothic"/>
              <a:ea typeface="Century Gothic"/>
              <a:cs typeface="Century Gothic"/>
              <a:sym typeface="Century Gothic"/>
            </a:endParaRPr>
          </a:p>
        </p:txBody>
      </p:sp>
      <p:pic>
        <p:nvPicPr>
          <p:cNvPr id="437" name="Google Shape;437;g1e822cb96eb_0_91"/>
          <p:cNvPicPr preferRelativeResize="0"/>
          <p:nvPr/>
        </p:nvPicPr>
        <p:blipFill rotWithShape="1">
          <a:blip r:embed="rId3">
            <a:alphaModFix/>
          </a:blip>
          <a:srcRect/>
          <a:stretch/>
        </p:blipFill>
        <p:spPr>
          <a:xfrm>
            <a:off x="895340" y="1872163"/>
            <a:ext cx="5688109" cy="2790335"/>
          </a:xfrm>
          <a:prstGeom prst="rect">
            <a:avLst/>
          </a:prstGeom>
          <a:noFill/>
          <a:ln>
            <a:noFill/>
          </a:ln>
        </p:spPr>
      </p:pic>
      <p:pic>
        <p:nvPicPr>
          <p:cNvPr id="438" name="Google Shape;438;g1e822cb96eb_0_91"/>
          <p:cNvPicPr preferRelativeResize="0"/>
          <p:nvPr/>
        </p:nvPicPr>
        <p:blipFill rotWithShape="1">
          <a:blip r:embed="rId4">
            <a:alphaModFix/>
          </a:blip>
          <a:srcRect/>
          <a:stretch/>
        </p:blipFill>
        <p:spPr>
          <a:xfrm>
            <a:off x="1035747" y="2005887"/>
            <a:ext cx="5119955" cy="2522238"/>
          </a:xfrm>
          <a:prstGeom prst="rect">
            <a:avLst/>
          </a:prstGeom>
          <a:noFill/>
          <a:ln>
            <a:noFill/>
          </a:ln>
        </p:spPr>
      </p:pic>
      <p:pic>
        <p:nvPicPr>
          <p:cNvPr id="439" name="Google Shape;439;g1e822cb96eb_0_91"/>
          <p:cNvPicPr preferRelativeResize="0"/>
          <p:nvPr/>
        </p:nvPicPr>
        <p:blipFill rotWithShape="1">
          <a:blip r:embed="rId5">
            <a:alphaModFix/>
          </a:blip>
          <a:srcRect/>
          <a:stretch/>
        </p:blipFill>
        <p:spPr>
          <a:xfrm>
            <a:off x="1447425" y="2839143"/>
            <a:ext cx="4848684" cy="1666641"/>
          </a:xfrm>
          <a:prstGeom prst="rect">
            <a:avLst/>
          </a:prstGeom>
          <a:noFill/>
          <a:ln>
            <a:noFill/>
          </a:ln>
        </p:spPr>
      </p:pic>
      <p:pic>
        <p:nvPicPr>
          <p:cNvPr id="440" name="Google Shape;440;g1e822cb96eb_0_91"/>
          <p:cNvPicPr preferRelativeResize="0"/>
          <p:nvPr/>
        </p:nvPicPr>
        <p:blipFill rotWithShape="1">
          <a:blip r:embed="rId6">
            <a:alphaModFix/>
          </a:blip>
          <a:srcRect/>
          <a:stretch/>
        </p:blipFill>
        <p:spPr>
          <a:xfrm>
            <a:off x="1478806" y="1986027"/>
            <a:ext cx="3275527" cy="2519401"/>
          </a:xfrm>
          <a:prstGeom prst="rect">
            <a:avLst/>
          </a:prstGeom>
          <a:noFill/>
          <a:ln>
            <a:noFill/>
          </a:ln>
        </p:spPr>
      </p:pic>
      <p:sp>
        <p:nvSpPr>
          <p:cNvPr id="441" name="Google Shape;441;g1e822cb96eb_0_91"/>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Making our own minds up</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8"/>
                                        </p:tgtEl>
                                        <p:attrNameLst>
                                          <p:attrName>style.visibility</p:attrName>
                                        </p:attrNameLst>
                                      </p:cBhvr>
                                      <p:to>
                                        <p:strVal val="visible"/>
                                      </p:to>
                                    </p:set>
                                    <p:animEffect transition="in" filter="fade">
                                      <p:cBhvr>
                                        <p:cTn id="11" dur="500"/>
                                        <p:tgtEl>
                                          <p:spTgt spid="4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9"/>
                                        </p:tgtEl>
                                        <p:attrNameLst>
                                          <p:attrName>style.visibility</p:attrName>
                                        </p:attrNameLst>
                                      </p:cBhvr>
                                      <p:to>
                                        <p:strVal val="visible"/>
                                      </p:to>
                                    </p:set>
                                    <p:animEffect transition="in" filter="fade">
                                      <p:cBhvr>
                                        <p:cTn id="15" dur="500"/>
                                        <p:tgtEl>
                                          <p:spTgt spid="4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0"/>
                                        </p:tgtEl>
                                        <p:attrNameLst>
                                          <p:attrName>style.visibility</p:attrName>
                                        </p:attrNameLst>
                                      </p:cBhvr>
                                      <p:to>
                                        <p:strVal val="visible"/>
                                      </p:to>
                                    </p:set>
                                    <p:animEffect transition="in" filter="fade">
                                      <p:cBhvr>
                                        <p:cTn id="19"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g1e83b44dc28_0_29"/>
          <p:cNvPicPr preferRelativeResize="0"/>
          <p:nvPr/>
        </p:nvPicPr>
        <p:blipFill rotWithShape="1">
          <a:blip r:embed="rId3">
            <a:alphaModFix/>
          </a:blip>
          <a:srcRect t="9481" b="9481"/>
          <a:stretch/>
        </p:blipFill>
        <p:spPr>
          <a:xfrm>
            <a:off x="681325" y="0"/>
            <a:ext cx="8462674" cy="5143500"/>
          </a:xfrm>
          <a:prstGeom prst="rect">
            <a:avLst/>
          </a:prstGeom>
          <a:noFill/>
          <a:ln>
            <a:noFill/>
          </a:ln>
        </p:spPr>
      </p:pic>
      <p:sp>
        <p:nvSpPr>
          <p:cNvPr id="447" name="Google Shape;447;g1e83b44dc28_0_29"/>
          <p:cNvSpPr/>
          <p:nvPr/>
        </p:nvSpPr>
        <p:spPr>
          <a:xfrm>
            <a:off x="681321" y="0"/>
            <a:ext cx="8462700" cy="5143500"/>
          </a:xfrm>
          <a:prstGeom prst="rect">
            <a:avLst/>
          </a:prstGeom>
          <a:solidFill>
            <a:srgbClr val="000000">
              <a:alpha val="3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448" name="Google Shape;448;g1e83b44dc28_0_29"/>
          <p:cNvSpPr txBox="1"/>
          <p:nvPr/>
        </p:nvSpPr>
        <p:spPr>
          <a:xfrm>
            <a:off x="2844171" y="1980750"/>
            <a:ext cx="4137000" cy="1182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600"/>
              <a:buFont typeface="Arial"/>
              <a:buNone/>
            </a:pPr>
            <a:r>
              <a:rPr lang="en-GB" sz="3600" b="0" i="0" u="none" strike="noStrike" cap="none">
                <a:solidFill>
                  <a:schemeClr val="accent1"/>
                </a:solidFill>
                <a:latin typeface="Century Gothic"/>
                <a:ea typeface="Century Gothic"/>
                <a:cs typeface="Century Gothic"/>
                <a:sym typeface="Century Gothic"/>
              </a:rPr>
              <a:t>SUBURBGATORY </a:t>
            </a:r>
            <a:r>
              <a:rPr lang="en-GB" sz="3600" b="0" i="0" u="none" strike="noStrike" cap="none">
                <a:solidFill>
                  <a:schemeClr val="lt1"/>
                </a:solidFill>
                <a:latin typeface="Century Gothic"/>
                <a:ea typeface="Century Gothic"/>
                <a:cs typeface="Century Gothic"/>
                <a:sym typeface="Century Gothic"/>
              </a:rPr>
              <a:t> RULES</a:t>
            </a:r>
            <a:endParaRPr sz="3600" b="0" i="0" u="none" strike="noStrike" cap="none">
              <a:solidFill>
                <a:schemeClr val="accent1"/>
              </a:solidFill>
              <a:latin typeface="Century Gothic"/>
              <a:ea typeface="Century Gothic"/>
              <a:cs typeface="Century Gothic"/>
              <a:sym typeface="Century Gothic"/>
            </a:endParaRPr>
          </a:p>
        </p:txBody>
      </p:sp>
      <p:sp>
        <p:nvSpPr>
          <p:cNvPr id="449" name="Google Shape;449;g1e83b44dc28_0_29"/>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Comfortable with life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2868bf6fba8_1_11"/>
          <p:cNvPicPr preferRelativeResize="0"/>
          <p:nvPr/>
        </p:nvPicPr>
        <p:blipFill rotWithShape="1">
          <a:blip r:embed="rId3">
            <a:alphaModFix/>
          </a:blip>
          <a:srcRect l="16483" t="31277" r="10611" b="2259"/>
          <a:stretch/>
        </p:blipFill>
        <p:spPr>
          <a:xfrm>
            <a:off x="4905100" y="2571750"/>
            <a:ext cx="4238900" cy="2576348"/>
          </a:xfrm>
          <a:prstGeom prst="rect">
            <a:avLst/>
          </a:prstGeom>
          <a:noFill/>
          <a:ln>
            <a:noFill/>
          </a:ln>
        </p:spPr>
      </p:pic>
      <p:sp>
        <p:nvSpPr>
          <p:cNvPr id="455" name="Google Shape;455;g2868bf6fba8_1_11"/>
          <p:cNvSpPr txBox="1"/>
          <p:nvPr/>
        </p:nvSpPr>
        <p:spPr>
          <a:xfrm>
            <a:off x="838013" y="917900"/>
            <a:ext cx="3708300" cy="3758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en-GB" sz="3500" b="0" i="0" u="none" strike="noStrike" cap="none">
                <a:solidFill>
                  <a:schemeClr val="dk1"/>
                </a:solidFill>
                <a:latin typeface="Century Gothic"/>
                <a:ea typeface="Century Gothic"/>
                <a:cs typeface="Century Gothic"/>
                <a:sym typeface="Century Gothic"/>
              </a:rPr>
              <a:t>SUBURGATORY =</a:t>
            </a:r>
            <a:r>
              <a:rPr lang="en-GB" sz="3500" b="0" i="0" u="none" strike="noStrike" cap="none">
                <a:solidFill>
                  <a:schemeClr val="accent1"/>
                </a:solidFill>
                <a:latin typeface="Century Gothic"/>
                <a:ea typeface="Century Gothic"/>
                <a:cs typeface="Century Gothic"/>
                <a:sym typeface="Century Gothic"/>
              </a:rPr>
              <a:t> </a:t>
            </a:r>
            <a:endParaRPr sz="3500" b="0" i="0" u="none" strike="noStrike" cap="none">
              <a:solidFill>
                <a:schemeClr val="accen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dk1"/>
              </a:buClr>
              <a:buSzPts val="1100"/>
              <a:buFont typeface="Arial"/>
              <a:buNone/>
            </a:pPr>
            <a:r>
              <a:rPr lang="en-GB" sz="3500" b="0" i="0" u="none" strike="noStrike" cap="none">
                <a:solidFill>
                  <a:schemeClr val="accent1"/>
                </a:solidFill>
                <a:latin typeface="Century Gothic"/>
                <a:ea typeface="Century Gothic"/>
                <a:cs typeface="Century Gothic"/>
                <a:sym typeface="Century Gothic"/>
              </a:rPr>
              <a:t>SURBURBAN PURGATORY</a:t>
            </a:r>
            <a:endParaRPr sz="3500" b="0" i="0" u="none" strike="noStrike" cap="none">
              <a:solidFill>
                <a:schemeClr val="accen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dk1"/>
              </a:buClr>
              <a:buSzPts val="1100"/>
              <a:buFont typeface="Arial"/>
              <a:buNone/>
            </a:pPr>
            <a:endParaRPr sz="3500" b="0" i="0" u="none" strike="noStrike" cap="none">
              <a:solidFill>
                <a:schemeClr val="accen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dk1"/>
              </a:buClr>
              <a:buSzPts val="1100"/>
              <a:buFont typeface="Arial"/>
              <a:buNone/>
            </a:pPr>
            <a:r>
              <a:rPr lang="en-GB" sz="1700" b="0" i="0" u="none" strike="noStrike" cap="none">
                <a:solidFill>
                  <a:schemeClr val="dk1"/>
                </a:solidFill>
                <a:latin typeface="Century Gothic"/>
                <a:ea typeface="Century Gothic"/>
                <a:cs typeface="Century Gothic"/>
                <a:sym typeface="Century Gothic"/>
              </a:rPr>
              <a:t>“Life in the suburbs that is very laid back and boring” </a:t>
            </a:r>
            <a:endParaRPr sz="17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1800"/>
              <a:buFont typeface="Arial"/>
              <a:buNone/>
            </a:pPr>
            <a:endParaRPr sz="17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1800"/>
              <a:buFont typeface="Arial"/>
              <a:buNone/>
            </a:pPr>
            <a:r>
              <a:rPr lang="en-GB" sz="1600" b="0" i="0" u="none" strike="noStrike" cap="none">
                <a:solidFill>
                  <a:schemeClr val="dk1"/>
                </a:solidFill>
                <a:latin typeface="Century Gothic"/>
                <a:ea typeface="Century Gothic"/>
                <a:cs typeface="Century Gothic"/>
                <a:sym typeface="Century Gothic"/>
              </a:rPr>
              <a:t>(Collins, new word suggestion, 2013)</a:t>
            </a:r>
            <a:endParaRPr sz="1600" b="0" i="0" u="none" strike="noStrike" cap="none">
              <a:solidFill>
                <a:schemeClr val="dk1"/>
              </a:solidFill>
              <a:latin typeface="Century Gothic"/>
              <a:ea typeface="Century Gothic"/>
              <a:cs typeface="Century Gothic"/>
              <a:sym typeface="Century Gothic"/>
            </a:endParaRPr>
          </a:p>
        </p:txBody>
      </p:sp>
      <p:sp>
        <p:nvSpPr>
          <p:cNvPr id="456" name="Google Shape;456;g2868bf6fba8_1_11"/>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Comfortable with life</a:t>
            </a:r>
            <a:endParaRPr/>
          </a:p>
        </p:txBody>
      </p:sp>
      <p:pic>
        <p:nvPicPr>
          <p:cNvPr id="457" name="Google Shape;457;g2868bf6fba8_1_11"/>
          <p:cNvPicPr preferRelativeResize="0"/>
          <p:nvPr/>
        </p:nvPicPr>
        <p:blipFill rotWithShape="1">
          <a:blip r:embed="rId4">
            <a:alphaModFix/>
          </a:blip>
          <a:srcRect t="-9685"/>
          <a:stretch/>
        </p:blipFill>
        <p:spPr>
          <a:xfrm>
            <a:off x="4905100" y="-254175"/>
            <a:ext cx="4238899" cy="28259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 descr="STV Player | The Martin Lewis Money Show Live"/>
          <p:cNvPicPr preferRelativeResize="0"/>
          <p:nvPr/>
        </p:nvPicPr>
        <p:blipFill rotWithShape="1">
          <a:blip r:embed="rId3">
            <a:alphaModFix/>
          </a:blip>
          <a:srcRect l="7452"/>
          <a:stretch/>
        </p:blipFill>
        <p:spPr>
          <a:xfrm>
            <a:off x="681313" y="-5"/>
            <a:ext cx="8462687" cy="5143500"/>
          </a:xfrm>
          <a:prstGeom prst="rect">
            <a:avLst/>
          </a:prstGeom>
          <a:noFill/>
          <a:ln>
            <a:noFill/>
          </a:ln>
        </p:spPr>
      </p:pic>
      <p:sp>
        <p:nvSpPr>
          <p:cNvPr id="151" name="Google Shape;151;p2"/>
          <p:cNvSpPr/>
          <p:nvPr/>
        </p:nvSpPr>
        <p:spPr>
          <a:xfrm>
            <a:off x="681316" y="-5"/>
            <a:ext cx="8462700" cy="5143500"/>
          </a:xfrm>
          <a:prstGeom prst="rect">
            <a:avLst/>
          </a:prstGeom>
          <a:solidFill>
            <a:srgbClr val="000000">
              <a:alpha val="3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152" name="Google Shape;152;p2"/>
          <p:cNvSpPr txBox="1">
            <a:spLocks noGrp="1"/>
          </p:cNvSpPr>
          <p:nvPr>
            <p:ph type="body" idx="1"/>
          </p:nvPr>
        </p:nvSpPr>
        <p:spPr>
          <a:xfrm>
            <a:off x="2685916" y="1492075"/>
            <a:ext cx="4453500" cy="61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3600"/>
              <a:buNone/>
            </a:pPr>
            <a:r>
              <a:rPr lang="en-GB" sz="3600">
                <a:solidFill>
                  <a:schemeClr val="lt1"/>
                </a:solidFill>
              </a:rPr>
              <a:t>Wave Three:</a:t>
            </a:r>
            <a:endParaRPr sz="3600">
              <a:solidFill>
                <a:schemeClr val="lt1"/>
              </a:solidFill>
            </a:endParaRPr>
          </a:p>
          <a:p>
            <a:pPr marL="0" lvl="0" indent="0" algn="ctr" rtl="0">
              <a:lnSpc>
                <a:spcPct val="90000"/>
              </a:lnSpc>
              <a:spcBef>
                <a:spcPts val="0"/>
              </a:spcBef>
              <a:spcAft>
                <a:spcPts val="0"/>
              </a:spcAft>
              <a:buClr>
                <a:srgbClr val="FFFFFF"/>
              </a:buClr>
              <a:buSzPts val="3600"/>
              <a:buNone/>
            </a:pPr>
            <a:endParaRPr sz="3600">
              <a:solidFill>
                <a:schemeClr val="lt1"/>
              </a:solidFill>
            </a:endParaRPr>
          </a:p>
          <a:p>
            <a:pPr marL="0" lvl="0" indent="0" algn="ctr" rtl="0">
              <a:lnSpc>
                <a:spcPct val="90000"/>
              </a:lnSpc>
              <a:spcBef>
                <a:spcPts val="0"/>
              </a:spcBef>
              <a:spcAft>
                <a:spcPts val="0"/>
              </a:spcAft>
              <a:buClr>
                <a:srgbClr val="FFFFFF"/>
              </a:buClr>
              <a:buSzPts val="3600"/>
              <a:buNone/>
            </a:pPr>
            <a:r>
              <a:rPr lang="en-GB" sz="3600">
                <a:solidFill>
                  <a:schemeClr val="lt1"/>
                </a:solidFill>
              </a:rPr>
              <a:t>POWER TO </a:t>
            </a:r>
            <a:endParaRPr/>
          </a:p>
          <a:p>
            <a:pPr marL="0" lvl="0" indent="0" algn="ctr" rtl="0">
              <a:lnSpc>
                <a:spcPct val="90000"/>
              </a:lnSpc>
              <a:spcBef>
                <a:spcPts val="0"/>
              </a:spcBef>
              <a:spcAft>
                <a:spcPts val="0"/>
              </a:spcAft>
              <a:buClr>
                <a:srgbClr val="FFFFFF"/>
              </a:buClr>
              <a:buSzPts val="3600"/>
              <a:buNone/>
            </a:pPr>
            <a:r>
              <a:rPr lang="en-GB" sz="3600">
                <a:solidFill>
                  <a:schemeClr val="accent1"/>
                </a:solidFill>
              </a:rPr>
              <a:t>THE PEOPLE</a:t>
            </a:r>
            <a:endParaRPr>
              <a:solidFill>
                <a:schemeClr val="accent1"/>
              </a:solidFill>
            </a:endParaRPr>
          </a:p>
        </p:txBody>
      </p:sp>
      <p:sp>
        <p:nvSpPr>
          <p:cNvPr id="153" name="Google Shape;153;p2"/>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Power to the people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3"/>
          <p:cNvSpPr txBox="1">
            <a:spLocks noGrp="1"/>
          </p:cNvSpPr>
          <p:nvPr>
            <p:ph type="body" idx="1"/>
          </p:nvPr>
        </p:nvSpPr>
        <p:spPr>
          <a:xfrm>
            <a:off x="1149750" y="597750"/>
            <a:ext cx="72354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n-GB" sz="3600" b="0"/>
              <a:t>WE’RE </a:t>
            </a:r>
            <a:r>
              <a:rPr lang="en-GB" sz="3600" b="0">
                <a:solidFill>
                  <a:schemeClr val="accent1"/>
                </a:solidFill>
              </a:rPr>
              <a:t>OK AS WE</a:t>
            </a:r>
            <a:r>
              <a:rPr lang="en-GB" sz="3600" b="0"/>
              <a:t> ARE, THANKS</a:t>
            </a:r>
            <a:endParaRPr sz="3600"/>
          </a:p>
        </p:txBody>
      </p:sp>
      <p:sp>
        <p:nvSpPr>
          <p:cNvPr id="463" name="Google Shape;463;p13"/>
          <p:cNvSpPr txBox="1">
            <a:spLocks noGrp="1"/>
          </p:cNvSpPr>
          <p:nvPr>
            <p:ph type="body" idx="2"/>
          </p:nvPr>
        </p:nvSpPr>
        <p:spPr>
          <a:xfrm>
            <a:off x="1083476" y="1682150"/>
            <a:ext cx="3259200" cy="1528800"/>
          </a:xfrm>
          <a:prstGeom prst="rect">
            <a:avLst/>
          </a:prstGeom>
          <a:noFill/>
          <a:ln>
            <a:noFill/>
          </a:ln>
        </p:spPr>
        <p:txBody>
          <a:bodyPr spcFirstLastPara="1" wrap="square" lIns="91425" tIns="45700" rIns="91425" bIns="45700" anchor="t" anchorCtr="0">
            <a:noAutofit/>
          </a:bodyPr>
          <a:lstStyle/>
          <a:p>
            <a:pPr marL="457200" lvl="0" indent="-311150" algn="l" rtl="0">
              <a:lnSpc>
                <a:spcPct val="115000"/>
              </a:lnSpc>
              <a:spcBef>
                <a:spcPts val="0"/>
              </a:spcBef>
              <a:spcAft>
                <a:spcPts val="0"/>
              </a:spcAft>
              <a:buClr>
                <a:schemeClr val="dk1"/>
              </a:buClr>
              <a:buSzPts val="1300"/>
              <a:buFont typeface="Century Gothic"/>
              <a:buChar char="●"/>
            </a:pPr>
            <a:r>
              <a:rPr lang="en-GB" sz="1300">
                <a:solidFill>
                  <a:schemeClr val="dk1"/>
                </a:solidFill>
              </a:rPr>
              <a:t>Growing rejection of feeling one has to strive to feel satisfied</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GB" sz="1300">
                <a:solidFill>
                  <a:schemeClr val="dk1"/>
                </a:solidFill>
              </a:rPr>
              <a:t>Rejection of the establishment</a:t>
            </a:r>
            <a:endParaRPr sz="1300">
              <a:solidFill>
                <a:schemeClr val="dk1"/>
              </a:solidFill>
            </a:endParaRPr>
          </a:p>
          <a:p>
            <a:pPr marL="457200" lvl="0" indent="-311150" algn="l" rtl="0">
              <a:lnSpc>
                <a:spcPct val="115000"/>
              </a:lnSpc>
              <a:spcBef>
                <a:spcPts val="0"/>
              </a:spcBef>
              <a:spcAft>
                <a:spcPts val="0"/>
              </a:spcAft>
              <a:buClr>
                <a:schemeClr val="dk1"/>
              </a:buClr>
              <a:buSzPts val="1300"/>
              <a:buFont typeface="Century Gothic"/>
              <a:buChar char="●"/>
            </a:pPr>
            <a:r>
              <a:rPr lang="en-GB" sz="1300">
                <a:solidFill>
                  <a:schemeClr val="dk1"/>
                </a:solidFill>
              </a:rPr>
              <a:t>Pride in the pack</a:t>
            </a:r>
            <a:endParaRPr sz="1300">
              <a:solidFill>
                <a:schemeClr val="dk1"/>
              </a:solidFill>
            </a:endParaRPr>
          </a:p>
          <a:p>
            <a:pPr marL="457200" lvl="0" indent="-311150" algn="l" rtl="0">
              <a:lnSpc>
                <a:spcPct val="115000"/>
              </a:lnSpc>
              <a:spcBef>
                <a:spcPts val="0"/>
              </a:spcBef>
              <a:spcAft>
                <a:spcPts val="0"/>
              </a:spcAft>
              <a:buClr>
                <a:schemeClr val="dk1"/>
              </a:buClr>
              <a:buSzPts val="1300"/>
              <a:buFont typeface="Century Gothic"/>
              <a:buChar char="●"/>
            </a:pPr>
            <a:r>
              <a:rPr lang="en-GB" sz="1300">
                <a:solidFill>
                  <a:schemeClr val="dk1"/>
                </a:solidFill>
              </a:rPr>
              <a:t>+9% growing importance in fun</a:t>
            </a:r>
            <a:endParaRPr sz="1300">
              <a:solidFill>
                <a:schemeClr val="dk1"/>
              </a:solidFill>
            </a:endParaRPr>
          </a:p>
          <a:p>
            <a:pPr marL="457200" lvl="0" indent="0" algn="l" rtl="0">
              <a:lnSpc>
                <a:spcPct val="115000"/>
              </a:lnSpc>
              <a:spcBef>
                <a:spcPts val="0"/>
              </a:spcBef>
              <a:spcAft>
                <a:spcPts val="0"/>
              </a:spcAft>
              <a:buSzPts val="1200"/>
              <a:buNone/>
            </a:pP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00000"/>
              </a:lnSpc>
              <a:spcBef>
                <a:spcPts val="0"/>
              </a:spcBef>
              <a:spcAft>
                <a:spcPts val="0"/>
              </a:spcAft>
              <a:buClr>
                <a:srgbClr val="3F3F3F"/>
              </a:buClr>
              <a:buSzPts val="1200"/>
              <a:buNone/>
            </a:pPr>
            <a:endParaRPr sz="1400"/>
          </a:p>
        </p:txBody>
      </p:sp>
      <p:sp>
        <p:nvSpPr>
          <p:cNvPr id="464" name="Google Shape;464;p13"/>
          <p:cNvSpPr txBox="1"/>
          <p:nvPr/>
        </p:nvSpPr>
        <p:spPr>
          <a:xfrm>
            <a:off x="1294675" y="3051875"/>
            <a:ext cx="3048000" cy="114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1" u="none" strike="noStrike" cap="none">
                <a:solidFill>
                  <a:schemeClr val="accent1"/>
                </a:solidFill>
                <a:latin typeface="Century Gothic"/>
                <a:ea typeface="Century Gothic"/>
                <a:cs typeface="Century Gothic"/>
                <a:sym typeface="Century Gothic"/>
              </a:rPr>
              <a:t>“I have my up and down days but happy that Burnley are back in the premier league and that my family keep me going”</a:t>
            </a:r>
            <a:r>
              <a:rPr lang="en-GB" sz="1400" b="1" i="0" u="none" strike="noStrike" cap="none">
                <a:solidFill>
                  <a:schemeClr val="accent1"/>
                </a:solidFill>
                <a:latin typeface="Century Gothic"/>
                <a:ea typeface="Century Gothic"/>
                <a:cs typeface="Century Gothic"/>
                <a:sym typeface="Century Gothic"/>
              </a:rPr>
              <a:t> F,69</a:t>
            </a:r>
            <a:endParaRPr sz="1700" b="1" i="0" u="none" strike="noStrike" cap="none">
              <a:solidFill>
                <a:schemeClr val="accent1"/>
              </a:solidFill>
              <a:latin typeface="Century Gothic"/>
              <a:ea typeface="Century Gothic"/>
              <a:cs typeface="Century Gothic"/>
              <a:sym typeface="Century Gothic"/>
            </a:endParaRPr>
          </a:p>
        </p:txBody>
      </p:sp>
      <p:pic>
        <p:nvPicPr>
          <p:cNvPr id="465" name="Google Shape;465;p13" title="Points scored"/>
          <p:cNvPicPr preferRelativeResize="0"/>
          <p:nvPr/>
        </p:nvPicPr>
        <p:blipFill rotWithShape="1">
          <a:blip r:embed="rId3">
            <a:alphaModFix/>
          </a:blip>
          <a:srcRect/>
          <a:stretch/>
        </p:blipFill>
        <p:spPr>
          <a:xfrm>
            <a:off x="4731075" y="1605950"/>
            <a:ext cx="4182924" cy="2726349"/>
          </a:xfrm>
          <a:prstGeom prst="rect">
            <a:avLst/>
          </a:prstGeom>
          <a:noFill/>
          <a:ln>
            <a:noFill/>
          </a:ln>
        </p:spPr>
      </p:pic>
      <p:sp>
        <p:nvSpPr>
          <p:cNvPr id="466" name="Google Shape;466;p13"/>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Comfortable with life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7f18a32f36_0_67"/>
          <p:cNvSpPr txBox="1">
            <a:spLocks noGrp="1"/>
          </p:cNvSpPr>
          <p:nvPr>
            <p:ph type="body" idx="1"/>
          </p:nvPr>
        </p:nvSpPr>
        <p:spPr>
          <a:xfrm>
            <a:off x="1242254" y="391550"/>
            <a:ext cx="67860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000"/>
              <a:buNone/>
            </a:pPr>
            <a:r>
              <a:rPr lang="en-GB" b="0"/>
              <a:t>PRIDE IN HOW</a:t>
            </a:r>
            <a:r>
              <a:rPr lang="en-GB" b="0">
                <a:solidFill>
                  <a:schemeClr val="lt1"/>
                </a:solidFill>
              </a:rPr>
              <a:t> </a:t>
            </a:r>
            <a:r>
              <a:rPr lang="en-GB" b="0" i="1">
                <a:solidFill>
                  <a:schemeClr val="accent1"/>
                </a:solidFill>
              </a:rPr>
              <a:t>WE DO</a:t>
            </a:r>
            <a:r>
              <a:rPr lang="en-GB" b="0">
                <a:solidFill>
                  <a:schemeClr val="lt1"/>
                </a:solidFill>
              </a:rPr>
              <a:t> </a:t>
            </a:r>
            <a:r>
              <a:rPr lang="en-GB" b="0"/>
              <a:t>CHRISTMAS </a:t>
            </a:r>
            <a:endParaRPr b="0"/>
          </a:p>
        </p:txBody>
      </p:sp>
      <p:sp>
        <p:nvSpPr>
          <p:cNvPr id="473" name="Google Shape;473;g27f18a32f36_0_67"/>
          <p:cNvSpPr txBox="1">
            <a:spLocks noGrp="1"/>
          </p:cNvSpPr>
          <p:nvPr>
            <p:ph type="body" idx="2"/>
          </p:nvPr>
        </p:nvSpPr>
        <p:spPr>
          <a:xfrm>
            <a:off x="2726050" y="2023550"/>
            <a:ext cx="5064300" cy="85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200"/>
              <a:buNone/>
            </a:pPr>
            <a:r>
              <a:rPr lang="en-GB" sz="1400" i="1">
                <a:solidFill>
                  <a:schemeClr val="dk1"/>
                </a:solidFill>
              </a:rPr>
              <a:t>“As for Xmas, we’ll be worrying about that in November. </a:t>
            </a:r>
            <a:endParaRPr sz="1400" i="1">
              <a:solidFill>
                <a:schemeClr val="dk1"/>
              </a:solidFill>
            </a:endParaRPr>
          </a:p>
          <a:p>
            <a:pPr marL="0" lvl="0" indent="0" algn="l" rtl="0">
              <a:lnSpc>
                <a:spcPct val="115000"/>
              </a:lnSpc>
              <a:spcBef>
                <a:spcPts val="0"/>
              </a:spcBef>
              <a:spcAft>
                <a:spcPts val="0"/>
              </a:spcAft>
              <a:buSzPts val="1200"/>
              <a:buNone/>
            </a:pPr>
            <a:r>
              <a:rPr lang="en-GB" sz="1400" i="1">
                <a:solidFill>
                  <a:schemeClr val="dk1"/>
                </a:solidFill>
              </a:rPr>
              <a:t>People will be getting less spent on them this year” </a:t>
            </a:r>
            <a:endParaRPr sz="1400"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400" b="1">
                <a:solidFill>
                  <a:schemeClr val="dk1"/>
                </a:solidFill>
              </a:rPr>
              <a:t>M,67</a:t>
            </a:r>
            <a:endParaRPr sz="1500" b="1">
              <a:solidFill>
                <a:schemeClr val="dk1"/>
              </a:solidFill>
            </a:endParaRPr>
          </a:p>
        </p:txBody>
      </p:sp>
      <p:sp>
        <p:nvSpPr>
          <p:cNvPr id="474" name="Google Shape;474;g27f18a32f36_0_67"/>
          <p:cNvSpPr txBox="1"/>
          <p:nvPr/>
        </p:nvSpPr>
        <p:spPr>
          <a:xfrm>
            <a:off x="1106500" y="4731600"/>
            <a:ext cx="5064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Century Gothic"/>
                <a:ea typeface="Century Gothic"/>
                <a:cs typeface="Century Gothic"/>
                <a:sym typeface="Century Gothic"/>
              </a:rPr>
              <a:t>Source: UK Finance % increase in cash payments YOY / IPA “Christmas amidst the crunch 2023” </a:t>
            </a:r>
            <a:endParaRPr sz="800" b="0" i="1" u="none" strike="noStrike" cap="none">
              <a:solidFill>
                <a:schemeClr val="dk1"/>
              </a:solidFill>
              <a:latin typeface="Century Gothic"/>
              <a:ea typeface="Century Gothic"/>
              <a:cs typeface="Century Gothic"/>
              <a:sym typeface="Century Gothic"/>
            </a:endParaRPr>
          </a:p>
        </p:txBody>
      </p:sp>
      <p:sp>
        <p:nvSpPr>
          <p:cNvPr id="475" name="Google Shape;475;g27f18a32f36_0_67"/>
          <p:cNvSpPr/>
          <p:nvPr/>
        </p:nvSpPr>
        <p:spPr>
          <a:xfrm>
            <a:off x="1258900" y="1864450"/>
            <a:ext cx="1310100" cy="1230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GB" sz="2200" b="1" i="0" u="none" strike="noStrike" cap="none">
                <a:solidFill>
                  <a:schemeClr val="lt1"/>
                </a:solidFill>
                <a:highlight>
                  <a:schemeClr val="accent1"/>
                </a:highlight>
                <a:latin typeface="Century Gothic"/>
                <a:ea typeface="Century Gothic"/>
                <a:cs typeface="Century Gothic"/>
                <a:sym typeface="Century Gothic"/>
              </a:rPr>
              <a:t>+7</a:t>
            </a:r>
            <a:r>
              <a:rPr lang="en-GB" sz="2200" b="1" i="0" u="none" strike="noStrike" cap="none">
                <a:solidFill>
                  <a:schemeClr val="lt1"/>
                </a:solidFill>
                <a:highlight>
                  <a:schemeClr val="accent1"/>
                </a:highlight>
                <a:latin typeface="Montserrat"/>
                <a:ea typeface="Montserrat"/>
                <a:cs typeface="Montserrat"/>
                <a:sym typeface="Montserrat"/>
              </a:rPr>
              <a:t>%</a:t>
            </a:r>
            <a:endParaRPr sz="2200" b="1" i="0" u="none" strike="noStrike" cap="none">
              <a:solidFill>
                <a:schemeClr val="lt1"/>
              </a:solidFill>
              <a:highlight>
                <a:schemeClr val="accent1"/>
              </a:highlight>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1100"/>
              <a:buFont typeface="Arial"/>
              <a:buNone/>
            </a:pPr>
            <a:r>
              <a:rPr lang="en-GB" sz="1100" b="1" i="0" u="none" strike="noStrike" cap="none">
                <a:solidFill>
                  <a:schemeClr val="lt1"/>
                </a:solidFill>
                <a:highlight>
                  <a:schemeClr val="accent1"/>
                </a:highlight>
                <a:latin typeface="Century Gothic"/>
                <a:ea typeface="Century Gothic"/>
                <a:cs typeface="Century Gothic"/>
                <a:sym typeface="Century Gothic"/>
              </a:rPr>
              <a:t>increased cash CONTROL</a:t>
            </a:r>
            <a:endParaRPr sz="2000" b="1" i="0" u="none" strike="noStrike" cap="none">
              <a:solidFill>
                <a:schemeClr val="lt1"/>
              </a:solidFill>
              <a:highlight>
                <a:schemeClr val="accent1"/>
              </a:highlight>
              <a:latin typeface="Century Gothic"/>
              <a:ea typeface="Century Gothic"/>
              <a:cs typeface="Century Gothic"/>
              <a:sym typeface="Century Gothic"/>
            </a:endParaRPr>
          </a:p>
        </p:txBody>
      </p:sp>
      <p:sp>
        <p:nvSpPr>
          <p:cNvPr id="476" name="Google Shape;476;g27f18a32f36_0_67"/>
          <p:cNvSpPr/>
          <p:nvPr/>
        </p:nvSpPr>
        <p:spPr>
          <a:xfrm>
            <a:off x="1258900" y="3244300"/>
            <a:ext cx="1310100" cy="1230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GB" sz="2200" b="1" i="0" u="none" strike="noStrike" cap="none">
                <a:solidFill>
                  <a:schemeClr val="lt1"/>
                </a:solidFill>
                <a:highlight>
                  <a:schemeClr val="accent1"/>
                </a:highlight>
                <a:latin typeface="Century Gothic"/>
                <a:ea typeface="Century Gothic"/>
                <a:cs typeface="Century Gothic"/>
                <a:sym typeface="Century Gothic"/>
              </a:rPr>
              <a:t>67</a:t>
            </a:r>
            <a:r>
              <a:rPr lang="en-GB" sz="2200" b="1" i="0" u="none" strike="noStrike" cap="none">
                <a:solidFill>
                  <a:schemeClr val="lt1"/>
                </a:solidFill>
                <a:highlight>
                  <a:schemeClr val="accent1"/>
                </a:highlight>
                <a:latin typeface="Montserrat"/>
                <a:ea typeface="Montserrat"/>
                <a:cs typeface="Montserrat"/>
                <a:sym typeface="Montserrat"/>
              </a:rPr>
              <a:t>%</a:t>
            </a:r>
            <a:endParaRPr sz="2200" b="1" i="0" u="none" strike="noStrike" cap="none">
              <a:solidFill>
                <a:schemeClr val="lt1"/>
              </a:solidFill>
              <a:highlight>
                <a:schemeClr val="accent1"/>
              </a:highlight>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lt1"/>
                </a:solidFill>
                <a:highlight>
                  <a:schemeClr val="accent1"/>
                </a:highlight>
                <a:latin typeface="Century Gothic"/>
                <a:ea typeface="Century Gothic"/>
                <a:cs typeface="Century Gothic"/>
                <a:sym typeface="Century Gothic"/>
              </a:rPr>
              <a:t>want PRELOVED</a:t>
            </a:r>
            <a:endParaRPr sz="1100" b="1" i="0" u="none" strike="noStrike" cap="none">
              <a:solidFill>
                <a:schemeClr val="lt1"/>
              </a:solidFill>
              <a:highlight>
                <a:schemeClr val="accent1"/>
              </a:highlight>
              <a:latin typeface="Century Gothic"/>
              <a:ea typeface="Century Gothic"/>
              <a:cs typeface="Century Gothic"/>
              <a:sym typeface="Century Gothic"/>
            </a:endParaRPr>
          </a:p>
        </p:txBody>
      </p:sp>
      <p:sp>
        <p:nvSpPr>
          <p:cNvPr id="477" name="Google Shape;477;g27f18a32f36_0_67"/>
          <p:cNvSpPr txBox="1"/>
          <p:nvPr/>
        </p:nvSpPr>
        <p:spPr>
          <a:xfrm>
            <a:off x="2726050" y="3367475"/>
            <a:ext cx="50643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chemeClr val="dk1"/>
                </a:solidFill>
                <a:latin typeface="Century Gothic"/>
                <a:ea typeface="Century Gothic"/>
                <a:cs typeface="Century Gothic"/>
                <a:sym typeface="Century Gothic"/>
              </a:rPr>
              <a:t>“What’s giving me hope is that more and more people are trying to prevent environmental degradation where they can”</a:t>
            </a:r>
            <a:endParaRPr sz="1400" b="0"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GB" sz="1400" b="1" i="1" u="none" strike="noStrike" cap="none">
                <a:solidFill>
                  <a:schemeClr val="dk1"/>
                </a:solidFill>
                <a:latin typeface="Century Gothic"/>
                <a:ea typeface="Century Gothic"/>
                <a:cs typeface="Century Gothic"/>
                <a:sym typeface="Century Gothic"/>
              </a:rPr>
              <a:t>F, 34</a:t>
            </a:r>
            <a:endParaRPr sz="1400" b="1" i="1" u="none" strike="noStrike" cap="none">
              <a:solidFill>
                <a:schemeClr val="dk1"/>
              </a:solidFill>
              <a:latin typeface="Century Gothic"/>
              <a:ea typeface="Century Gothic"/>
              <a:cs typeface="Century Gothic"/>
              <a:sym typeface="Century Gothic"/>
            </a:endParaRPr>
          </a:p>
        </p:txBody>
      </p:sp>
      <p:sp>
        <p:nvSpPr>
          <p:cNvPr id="478" name="Google Shape;478;g27f18a32f36_0_67"/>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Comfortable with life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
          <p:cNvPicPr preferRelativeResize="0"/>
          <p:nvPr/>
        </p:nvPicPr>
        <p:blipFill rotWithShape="1">
          <a:blip r:embed="rId3">
            <a:alphaModFix/>
          </a:blip>
          <a:srcRect l="7452" b="54575"/>
          <a:stretch/>
        </p:blipFill>
        <p:spPr>
          <a:xfrm>
            <a:off x="681316" y="1"/>
            <a:ext cx="8462684" cy="5143500"/>
          </a:xfrm>
          <a:prstGeom prst="rect">
            <a:avLst/>
          </a:prstGeom>
          <a:noFill/>
          <a:ln>
            <a:noFill/>
          </a:ln>
        </p:spPr>
      </p:pic>
      <p:sp>
        <p:nvSpPr>
          <p:cNvPr id="484" name="Google Shape;484;p4"/>
          <p:cNvSpPr/>
          <p:nvPr/>
        </p:nvSpPr>
        <p:spPr>
          <a:xfrm>
            <a:off x="681316" y="0"/>
            <a:ext cx="8462683" cy="5143500"/>
          </a:xfrm>
          <a:prstGeom prst="rect">
            <a:avLst/>
          </a:prstGeom>
          <a:solidFill>
            <a:srgbClr val="000000">
              <a:alpha val="3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485" name="Google Shape;485;p4"/>
          <p:cNvSpPr txBox="1">
            <a:spLocks noGrp="1"/>
          </p:cNvSpPr>
          <p:nvPr>
            <p:ph type="body" idx="1"/>
          </p:nvPr>
        </p:nvSpPr>
        <p:spPr>
          <a:xfrm>
            <a:off x="4690499" y="1878406"/>
            <a:ext cx="5131367" cy="6171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600"/>
              <a:buNone/>
            </a:pPr>
            <a:r>
              <a:rPr lang="en-GB" sz="3600" b="0"/>
              <a:t>CONSCIOUS</a:t>
            </a:r>
            <a:endParaRPr sz="3600" b="0"/>
          </a:p>
          <a:p>
            <a:pPr marL="0" lvl="0" indent="0" algn="l" rtl="0">
              <a:lnSpc>
                <a:spcPct val="90000"/>
              </a:lnSpc>
              <a:spcBef>
                <a:spcPts val="0"/>
              </a:spcBef>
              <a:spcAft>
                <a:spcPts val="0"/>
              </a:spcAft>
              <a:buClr>
                <a:srgbClr val="FFFFFF"/>
              </a:buClr>
              <a:buSzPts val="3600"/>
              <a:buNone/>
            </a:pPr>
            <a:r>
              <a:rPr lang="en-GB" sz="3600" b="0">
                <a:solidFill>
                  <a:schemeClr val="accent1"/>
                </a:solidFill>
              </a:rPr>
              <a:t>DECISION MAKING</a:t>
            </a:r>
            <a:endParaRPr>
              <a:solidFill>
                <a:schemeClr val="accent1"/>
              </a:solidFill>
            </a:endParaRPr>
          </a:p>
        </p:txBody>
      </p:sp>
      <p:sp>
        <p:nvSpPr>
          <p:cNvPr id="486" name="Google Shape;486;p4"/>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Slowing down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283a093569c_0_47" descr="A grocery store with vegetables and fruits&#10;&#10;Description automatically generated"/>
          <p:cNvPicPr preferRelativeResize="0"/>
          <p:nvPr/>
        </p:nvPicPr>
        <p:blipFill rotWithShape="1">
          <a:blip r:embed="rId3">
            <a:alphaModFix/>
          </a:blip>
          <a:srcRect l="14673" t="14578" b="7562"/>
          <a:stretch/>
        </p:blipFill>
        <p:spPr>
          <a:xfrm>
            <a:off x="685800" y="0"/>
            <a:ext cx="8458199" cy="5143500"/>
          </a:xfrm>
          <a:prstGeom prst="rect">
            <a:avLst/>
          </a:prstGeom>
          <a:noFill/>
          <a:ln>
            <a:noFill/>
          </a:ln>
        </p:spPr>
      </p:pic>
      <p:sp>
        <p:nvSpPr>
          <p:cNvPr id="493" name="Google Shape;493;g283a093569c_0_47"/>
          <p:cNvSpPr/>
          <p:nvPr/>
        </p:nvSpPr>
        <p:spPr>
          <a:xfrm>
            <a:off x="1634067" y="0"/>
            <a:ext cx="7509933" cy="5143500"/>
          </a:xfrm>
          <a:prstGeom prst="rect">
            <a:avLst/>
          </a:prstGeom>
          <a:gradFill>
            <a:gsLst>
              <a:gs pos="0">
                <a:srgbClr val="000000">
                  <a:alpha val="0"/>
                </a:srgbClr>
              </a:gs>
              <a:gs pos="100000">
                <a:srgbClr val="000000">
                  <a:alpha val="74117"/>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4" name="Google Shape;494;g283a093569c_0_47"/>
          <p:cNvSpPr txBox="1">
            <a:spLocks noGrp="1"/>
          </p:cNvSpPr>
          <p:nvPr>
            <p:ph type="body" idx="1"/>
          </p:nvPr>
        </p:nvSpPr>
        <p:spPr>
          <a:xfrm>
            <a:off x="5716369" y="4575722"/>
            <a:ext cx="3634200" cy="21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00"/>
              <a:buNone/>
            </a:pPr>
            <a:r>
              <a:rPr lang="en-GB" i="1">
                <a:solidFill>
                  <a:schemeClr val="lt1"/>
                </a:solidFill>
              </a:rPr>
              <a:t>*Additional source = Coop Insurance, 2018 vs 2022</a:t>
            </a:r>
            <a:endParaRPr i="1">
              <a:solidFill>
                <a:schemeClr val="lt1"/>
              </a:solidFill>
            </a:endParaRPr>
          </a:p>
        </p:txBody>
      </p:sp>
      <p:sp>
        <p:nvSpPr>
          <p:cNvPr id="495" name="Google Shape;495;g283a093569c_0_47"/>
          <p:cNvSpPr txBox="1"/>
          <p:nvPr/>
        </p:nvSpPr>
        <p:spPr>
          <a:xfrm>
            <a:off x="5716380" y="2487512"/>
            <a:ext cx="3270300" cy="198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GB" sz="5400" b="0" i="0" u="none" strike="noStrike" cap="none">
                <a:solidFill>
                  <a:schemeClr val="accent1"/>
                </a:solidFill>
                <a:latin typeface="Century Gothic"/>
                <a:ea typeface="Century Gothic"/>
                <a:cs typeface="Century Gothic"/>
                <a:sym typeface="Century Gothic"/>
              </a:rPr>
              <a:t>+20</a:t>
            </a:r>
            <a:r>
              <a:rPr lang="en-GB" sz="5400" b="0" i="0" u="none" strike="noStrike" cap="none">
                <a:solidFill>
                  <a:schemeClr val="accent1"/>
                </a:solidFill>
                <a:latin typeface="Montserrat Medium"/>
                <a:ea typeface="Montserrat Medium"/>
                <a:cs typeface="Montserrat Medium"/>
                <a:sym typeface="Montserrat Medium"/>
              </a:rPr>
              <a:t>%</a:t>
            </a:r>
            <a:endParaRPr sz="5400" b="0" i="0" u="none" strike="noStrike" cap="none">
              <a:solidFill>
                <a:schemeClr val="accen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chemeClr val="lt1"/>
                </a:solidFill>
                <a:latin typeface="Century Gothic"/>
                <a:ea typeface="Century Gothic"/>
                <a:cs typeface="Century Gothic"/>
                <a:sym typeface="Century Gothic"/>
              </a:rPr>
              <a:t>The amount of insured cars on the road that are over 6 years old*</a:t>
            </a:r>
            <a:endParaRPr sz="2100" b="0" i="0" u="none" strike="noStrike" cap="none">
              <a:solidFill>
                <a:schemeClr val="lt1"/>
              </a:solidFill>
              <a:latin typeface="Century Gothic"/>
              <a:ea typeface="Century Gothic"/>
              <a:cs typeface="Century Gothic"/>
              <a:sym typeface="Century Gothic"/>
            </a:endParaRPr>
          </a:p>
        </p:txBody>
      </p:sp>
      <p:sp>
        <p:nvSpPr>
          <p:cNvPr id="496" name="Google Shape;496;g283a093569c_0_47"/>
          <p:cNvSpPr txBox="1"/>
          <p:nvPr/>
        </p:nvSpPr>
        <p:spPr>
          <a:xfrm>
            <a:off x="5716377" y="544163"/>
            <a:ext cx="3270300" cy="1840800"/>
          </a:xfrm>
          <a:prstGeom prst="rect">
            <a:avLst/>
          </a:prstGeom>
          <a:noFill/>
          <a:ln>
            <a:noFill/>
          </a:ln>
        </p:spPr>
        <p:txBody>
          <a:bodyPr spcFirstLastPara="1" wrap="square" lIns="91425" tIns="91425" rIns="91425" bIns="91425" anchor="t" anchorCtr="0">
            <a:spAutoFit/>
          </a:bodyPr>
          <a:lstStyle/>
          <a:p>
            <a:pPr marL="0" marR="0" lvl="0" indent="0" algn="l" rtl="0">
              <a:lnSpc>
                <a:spcPct val="107000"/>
              </a:lnSpc>
              <a:spcBef>
                <a:spcPts val="0"/>
              </a:spcBef>
              <a:spcAft>
                <a:spcPts val="0"/>
              </a:spcAft>
              <a:buClr>
                <a:srgbClr val="000000"/>
              </a:buClr>
              <a:buSzPts val="1450"/>
              <a:buFont typeface="Arial"/>
              <a:buNone/>
            </a:pPr>
            <a:r>
              <a:rPr lang="en-GB" sz="1450" b="0" i="1" u="none" strike="noStrike" cap="none">
                <a:solidFill>
                  <a:schemeClr val="lt1"/>
                </a:solidFill>
                <a:latin typeface="Century Gothic"/>
                <a:ea typeface="Century Gothic"/>
                <a:cs typeface="Century Gothic"/>
                <a:sym typeface="Century Gothic"/>
              </a:rPr>
              <a:t>“Good quality food is essential. I always try to buy fresh food items, preferably British and seasonal. </a:t>
            </a:r>
            <a:endParaRPr sz="1450" b="0" i="1" u="none" strike="noStrike" cap="none">
              <a:solidFill>
                <a:schemeClr val="lt1"/>
              </a:solidFill>
              <a:latin typeface="Century Gothic"/>
              <a:ea typeface="Century Gothic"/>
              <a:cs typeface="Century Gothic"/>
              <a:sym typeface="Century Gothic"/>
            </a:endParaRPr>
          </a:p>
          <a:p>
            <a:pPr marL="0" marR="0" lvl="0" indent="0" algn="l" rtl="0">
              <a:lnSpc>
                <a:spcPct val="107000"/>
              </a:lnSpc>
              <a:spcBef>
                <a:spcPts val="0"/>
              </a:spcBef>
              <a:spcAft>
                <a:spcPts val="0"/>
              </a:spcAft>
              <a:buClr>
                <a:srgbClr val="000000"/>
              </a:buClr>
              <a:buSzPts val="1450"/>
              <a:buFont typeface="Arial"/>
              <a:buNone/>
            </a:pPr>
            <a:r>
              <a:rPr lang="en-GB" sz="1450" b="0" i="1" u="none" strike="noStrike" cap="none">
                <a:solidFill>
                  <a:schemeClr val="lt1"/>
                </a:solidFill>
                <a:latin typeface="Century Gothic"/>
                <a:ea typeface="Century Gothic"/>
                <a:cs typeface="Century Gothic"/>
                <a:sym typeface="Century Gothic"/>
              </a:rPr>
              <a:t>I prefer to be able to select my own items.”</a:t>
            </a: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07000"/>
              </a:lnSpc>
              <a:spcBef>
                <a:spcPts val="0"/>
              </a:spcBef>
              <a:spcAft>
                <a:spcPts val="0"/>
              </a:spcAft>
              <a:buClr>
                <a:srgbClr val="000000"/>
              </a:buClr>
              <a:buSzPts val="1450"/>
              <a:buFont typeface="Arial"/>
              <a:buNone/>
            </a:pPr>
            <a:r>
              <a:rPr lang="en-GB" sz="1450" b="0" i="0" u="none" strike="noStrike" cap="none">
                <a:solidFill>
                  <a:schemeClr val="lt1"/>
                </a:solidFill>
                <a:latin typeface="Century Gothic"/>
                <a:ea typeface="Century Gothic"/>
                <a:cs typeface="Century Gothic"/>
                <a:sym typeface="Century Gothic"/>
              </a:rPr>
              <a:t>Male, 55+, Less Cautious but Concerned</a:t>
            </a:r>
            <a:endParaRPr sz="1800" b="0" i="0" u="none" strike="noStrike" cap="none">
              <a:solidFill>
                <a:schemeClr val="lt1"/>
              </a:solidFill>
              <a:latin typeface="Century Gothic"/>
              <a:ea typeface="Century Gothic"/>
              <a:cs typeface="Century Gothic"/>
              <a:sym typeface="Century Gothic"/>
            </a:endParaRPr>
          </a:p>
        </p:txBody>
      </p:sp>
      <p:sp>
        <p:nvSpPr>
          <p:cNvPr id="497" name="Google Shape;497;g283a093569c_0_47"/>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Slowing down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0"/>
          <p:cNvPicPr preferRelativeResize="0"/>
          <p:nvPr/>
        </p:nvPicPr>
        <p:blipFill rotWithShape="1">
          <a:blip r:embed="rId3">
            <a:alphaModFix/>
          </a:blip>
          <a:srcRect l="7297" r="7297"/>
          <a:stretch/>
        </p:blipFill>
        <p:spPr>
          <a:xfrm>
            <a:off x="1345553" y="1881160"/>
            <a:ext cx="1318473" cy="1157834"/>
          </a:xfrm>
          <a:prstGeom prst="rect">
            <a:avLst/>
          </a:prstGeom>
          <a:noFill/>
          <a:ln>
            <a:noFill/>
          </a:ln>
        </p:spPr>
      </p:pic>
      <p:pic>
        <p:nvPicPr>
          <p:cNvPr id="503" name="Google Shape;503;p10"/>
          <p:cNvPicPr preferRelativeResize="0"/>
          <p:nvPr/>
        </p:nvPicPr>
        <p:blipFill rotWithShape="1">
          <a:blip r:embed="rId3">
            <a:alphaModFix/>
          </a:blip>
          <a:srcRect l="7297" r="7297"/>
          <a:stretch/>
        </p:blipFill>
        <p:spPr>
          <a:xfrm>
            <a:off x="3161101" y="1881160"/>
            <a:ext cx="1318473" cy="1157834"/>
          </a:xfrm>
          <a:prstGeom prst="rect">
            <a:avLst/>
          </a:prstGeom>
          <a:noFill/>
          <a:ln>
            <a:noFill/>
          </a:ln>
        </p:spPr>
      </p:pic>
      <p:pic>
        <p:nvPicPr>
          <p:cNvPr id="504" name="Google Shape;504;p10"/>
          <p:cNvPicPr preferRelativeResize="0"/>
          <p:nvPr/>
        </p:nvPicPr>
        <p:blipFill rotWithShape="1">
          <a:blip r:embed="rId3">
            <a:alphaModFix/>
          </a:blip>
          <a:srcRect l="7297" r="7297"/>
          <a:stretch/>
        </p:blipFill>
        <p:spPr>
          <a:xfrm>
            <a:off x="4976649" y="1881160"/>
            <a:ext cx="1318473" cy="1157834"/>
          </a:xfrm>
          <a:prstGeom prst="rect">
            <a:avLst/>
          </a:prstGeom>
          <a:noFill/>
          <a:ln>
            <a:noFill/>
          </a:ln>
        </p:spPr>
      </p:pic>
      <p:pic>
        <p:nvPicPr>
          <p:cNvPr id="505" name="Google Shape;505;p10"/>
          <p:cNvPicPr preferRelativeResize="0"/>
          <p:nvPr/>
        </p:nvPicPr>
        <p:blipFill rotWithShape="1">
          <a:blip r:embed="rId3">
            <a:alphaModFix/>
          </a:blip>
          <a:srcRect l="7297" r="7297"/>
          <a:stretch/>
        </p:blipFill>
        <p:spPr>
          <a:xfrm>
            <a:off x="6818701" y="1881160"/>
            <a:ext cx="1318473" cy="1157834"/>
          </a:xfrm>
          <a:prstGeom prst="rect">
            <a:avLst/>
          </a:prstGeom>
          <a:noFill/>
          <a:ln>
            <a:noFill/>
          </a:ln>
        </p:spPr>
      </p:pic>
      <p:sp>
        <p:nvSpPr>
          <p:cNvPr id="506" name="Google Shape;506;p10"/>
          <p:cNvSpPr txBox="1">
            <a:spLocks noGrp="1"/>
          </p:cNvSpPr>
          <p:nvPr>
            <p:ph type="body" idx="1"/>
          </p:nvPr>
        </p:nvSpPr>
        <p:spPr>
          <a:xfrm>
            <a:off x="1242553" y="776300"/>
            <a:ext cx="63393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THE COST OF LIVING CRISIS HAS DRIVEN </a:t>
            </a:r>
            <a:r>
              <a:rPr lang="en-GB" sz="2800" b="0">
                <a:solidFill>
                  <a:schemeClr val="accent1"/>
                </a:solidFill>
              </a:rPr>
              <a:t>A SLOW DOWN CULTURE</a:t>
            </a:r>
            <a:endParaRPr/>
          </a:p>
        </p:txBody>
      </p:sp>
      <p:sp>
        <p:nvSpPr>
          <p:cNvPr id="507" name="Google Shape;507;p10"/>
          <p:cNvSpPr txBox="1"/>
          <p:nvPr/>
        </p:nvSpPr>
        <p:spPr>
          <a:xfrm>
            <a:off x="1209323" y="3526750"/>
            <a:ext cx="16101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GB" sz="1400" b="0" i="0" u="none" strike="noStrike" cap="none">
                <a:solidFill>
                  <a:schemeClr val="accent6"/>
                </a:solidFill>
                <a:latin typeface="Century Gothic"/>
                <a:ea typeface="Century Gothic"/>
                <a:cs typeface="Century Gothic"/>
                <a:sym typeface="Century Gothic"/>
              </a:rPr>
              <a:t>WANT TO FEEL WELL INFORMED</a:t>
            </a:r>
            <a:endParaRPr sz="1400" b="0" i="0" u="none" strike="noStrike" cap="none">
              <a:solidFill>
                <a:srgbClr val="000000"/>
              </a:solidFill>
              <a:latin typeface="Arial"/>
              <a:ea typeface="Arial"/>
              <a:cs typeface="Arial"/>
              <a:sym typeface="Arial"/>
            </a:endParaRPr>
          </a:p>
        </p:txBody>
      </p:sp>
      <p:sp>
        <p:nvSpPr>
          <p:cNvPr id="508" name="Google Shape;508;p10"/>
          <p:cNvSpPr txBox="1"/>
          <p:nvPr/>
        </p:nvSpPr>
        <p:spPr>
          <a:xfrm>
            <a:off x="1242538" y="2023388"/>
            <a:ext cx="1576800" cy="49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GB" sz="1200" b="1" i="0" u="none" strike="noStrike" cap="none">
                <a:solidFill>
                  <a:srgbClr val="3F3F3F"/>
                </a:solidFill>
                <a:latin typeface="Century Gothic"/>
                <a:ea typeface="Century Gothic"/>
                <a:cs typeface="Century Gothic"/>
                <a:sym typeface="Century Gothic"/>
              </a:rPr>
              <a:t>“I do some research before I purchase</a:t>
            </a:r>
            <a:r>
              <a:rPr lang="en-GB" sz="1200" b="1" i="1" u="none" strike="noStrike" cap="none">
                <a:solidFill>
                  <a:srgbClr val="3F3F3F"/>
                </a:solidFill>
                <a:latin typeface="Century Gothic"/>
                <a:ea typeface="Century Gothic"/>
                <a:cs typeface="Century Gothic"/>
                <a:sym typeface="Century Gothic"/>
              </a:rPr>
              <a:t>”</a:t>
            </a:r>
            <a:endParaRPr sz="1200" b="0" i="0" u="none" strike="noStrike" cap="none">
              <a:solidFill>
                <a:srgbClr val="3F3F3F"/>
              </a:solidFill>
              <a:latin typeface="Century Gothic"/>
              <a:ea typeface="Century Gothic"/>
              <a:cs typeface="Century Gothic"/>
              <a:sym typeface="Century Gothic"/>
            </a:endParaRPr>
          </a:p>
        </p:txBody>
      </p:sp>
      <p:sp>
        <p:nvSpPr>
          <p:cNvPr id="509" name="Google Shape;509;p10"/>
          <p:cNvSpPr txBox="1"/>
          <p:nvPr/>
        </p:nvSpPr>
        <p:spPr>
          <a:xfrm>
            <a:off x="1242613" y="2821051"/>
            <a:ext cx="18288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4000"/>
              <a:buFont typeface="Arial"/>
              <a:buNone/>
            </a:pPr>
            <a:r>
              <a:rPr lang="en-GB" sz="4000" b="0" i="0" u="none" strike="noStrike" cap="none">
                <a:solidFill>
                  <a:schemeClr val="accent3"/>
                </a:solidFill>
                <a:latin typeface="Century Gothic"/>
                <a:ea typeface="Century Gothic"/>
                <a:cs typeface="Century Gothic"/>
                <a:sym typeface="Century Gothic"/>
              </a:rPr>
              <a:t>82</a:t>
            </a:r>
            <a:r>
              <a:rPr lang="en-GB" sz="4000" b="0" i="0" u="none" strike="noStrike" cap="none">
                <a:solidFill>
                  <a:schemeClr val="accent3"/>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p:txBody>
      </p:sp>
      <p:sp>
        <p:nvSpPr>
          <p:cNvPr id="510" name="Google Shape;510;p10"/>
          <p:cNvSpPr txBox="1"/>
          <p:nvPr/>
        </p:nvSpPr>
        <p:spPr>
          <a:xfrm>
            <a:off x="6639738" y="2843701"/>
            <a:ext cx="18288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4000"/>
              <a:buFont typeface="Arial"/>
              <a:buNone/>
            </a:pPr>
            <a:r>
              <a:rPr lang="en-GB" sz="4000" b="0" i="0" u="none" strike="noStrike" cap="none">
                <a:solidFill>
                  <a:schemeClr val="accent3"/>
                </a:solidFill>
                <a:latin typeface="Century Gothic"/>
                <a:ea typeface="Century Gothic"/>
                <a:cs typeface="Century Gothic"/>
                <a:sym typeface="Century Gothic"/>
              </a:rPr>
              <a:t>+65</a:t>
            </a:r>
            <a:r>
              <a:rPr lang="en-GB" sz="4000" b="0" i="0" u="none" strike="noStrike" cap="none">
                <a:solidFill>
                  <a:schemeClr val="accent3"/>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p:txBody>
      </p:sp>
      <p:sp>
        <p:nvSpPr>
          <p:cNvPr id="511" name="Google Shape;511;p10"/>
          <p:cNvSpPr txBox="1"/>
          <p:nvPr/>
        </p:nvSpPr>
        <p:spPr>
          <a:xfrm>
            <a:off x="6751375" y="3513575"/>
            <a:ext cx="18288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GB" sz="1400" b="0" i="0" u="none" strike="noStrike" cap="none">
                <a:solidFill>
                  <a:schemeClr val="accent6"/>
                </a:solidFill>
                <a:latin typeface="Century Gothic"/>
                <a:ea typeface="Century Gothic"/>
                <a:cs typeface="Century Gothic"/>
                <a:sym typeface="Century Gothic"/>
              </a:rPr>
              <a:t>MORE DRIVEN BY BALANCE*</a:t>
            </a:r>
            <a:endParaRPr sz="1400" b="0" i="0" u="none" strike="noStrike" cap="none">
              <a:solidFill>
                <a:srgbClr val="000000"/>
              </a:solidFill>
              <a:latin typeface="Arial"/>
              <a:ea typeface="Arial"/>
              <a:cs typeface="Arial"/>
              <a:sym typeface="Arial"/>
            </a:endParaRPr>
          </a:p>
        </p:txBody>
      </p:sp>
      <p:sp>
        <p:nvSpPr>
          <p:cNvPr id="512" name="Google Shape;512;p10"/>
          <p:cNvSpPr txBox="1"/>
          <p:nvPr/>
        </p:nvSpPr>
        <p:spPr>
          <a:xfrm>
            <a:off x="6792188" y="2033538"/>
            <a:ext cx="1576800" cy="49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GB" sz="1200" b="1" i="0" u="none" strike="noStrike" cap="none">
                <a:solidFill>
                  <a:srgbClr val="3F3F3F"/>
                </a:solidFill>
                <a:latin typeface="Century Gothic"/>
                <a:ea typeface="Century Gothic"/>
                <a:cs typeface="Century Gothic"/>
                <a:sym typeface="Century Gothic"/>
              </a:rPr>
              <a:t>“It would be a good thing if less importance was placed on work</a:t>
            </a:r>
            <a:r>
              <a:rPr lang="en-GB" sz="1200" b="1" i="1" u="none" strike="noStrike" cap="none">
                <a:solidFill>
                  <a:srgbClr val="3F3F3F"/>
                </a:solidFill>
                <a:latin typeface="Century Gothic"/>
                <a:ea typeface="Century Gothic"/>
                <a:cs typeface="Century Gothic"/>
                <a:sym typeface="Century Gothic"/>
              </a:rPr>
              <a:t>”</a:t>
            </a:r>
            <a:endParaRPr sz="1200" b="0" i="0" u="none" strike="noStrike" cap="none">
              <a:solidFill>
                <a:srgbClr val="3F3F3F"/>
              </a:solidFill>
              <a:latin typeface="Century Gothic"/>
              <a:ea typeface="Century Gothic"/>
              <a:cs typeface="Century Gothic"/>
              <a:sym typeface="Century Gothic"/>
            </a:endParaRPr>
          </a:p>
        </p:txBody>
      </p:sp>
      <p:sp>
        <p:nvSpPr>
          <p:cNvPr id="513" name="Google Shape;513;p10"/>
          <p:cNvSpPr txBox="1"/>
          <p:nvPr/>
        </p:nvSpPr>
        <p:spPr>
          <a:xfrm>
            <a:off x="2988888" y="2821051"/>
            <a:ext cx="18288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4000"/>
              <a:buFont typeface="Arial"/>
              <a:buNone/>
            </a:pPr>
            <a:r>
              <a:rPr lang="en-GB" sz="4000" b="0" i="0" u="none" strike="noStrike" cap="none">
                <a:solidFill>
                  <a:schemeClr val="accent3"/>
                </a:solidFill>
                <a:latin typeface="Century Gothic"/>
                <a:ea typeface="Century Gothic"/>
                <a:cs typeface="Century Gothic"/>
                <a:sym typeface="Century Gothic"/>
              </a:rPr>
              <a:t>+19</a:t>
            </a:r>
            <a:r>
              <a:rPr lang="en-GB" sz="4000" b="0" i="0" u="none" strike="noStrike" cap="none">
                <a:solidFill>
                  <a:schemeClr val="accent3"/>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p:txBody>
      </p:sp>
      <p:sp>
        <p:nvSpPr>
          <p:cNvPr id="514" name="Google Shape;514;p10"/>
          <p:cNvSpPr txBox="1"/>
          <p:nvPr/>
        </p:nvSpPr>
        <p:spPr>
          <a:xfrm>
            <a:off x="2932775" y="2023400"/>
            <a:ext cx="17595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GB" sz="1200" b="1" i="0" u="none" strike="noStrike" cap="none">
                <a:solidFill>
                  <a:srgbClr val="3F3F3F"/>
                </a:solidFill>
                <a:latin typeface="Century Gothic"/>
                <a:ea typeface="Century Gothic"/>
                <a:cs typeface="Century Gothic"/>
                <a:sym typeface="Century Gothic"/>
              </a:rPr>
              <a:t>“I’m more likely to switch if I’m no longer satisfied with the product/service</a:t>
            </a:r>
            <a:r>
              <a:rPr lang="en-GB" sz="1200" b="1" i="1" u="none" strike="noStrike" cap="none">
                <a:solidFill>
                  <a:srgbClr val="3F3F3F"/>
                </a:solidFill>
                <a:latin typeface="Century Gothic"/>
                <a:ea typeface="Century Gothic"/>
                <a:cs typeface="Century Gothic"/>
                <a:sym typeface="Century Gothic"/>
              </a:rPr>
              <a:t>”</a:t>
            </a:r>
            <a:endParaRPr sz="1200" b="0" i="0" u="none" strike="noStrike" cap="none">
              <a:solidFill>
                <a:srgbClr val="3F3F3F"/>
              </a:solidFill>
              <a:latin typeface="Century Gothic"/>
              <a:ea typeface="Century Gothic"/>
              <a:cs typeface="Century Gothic"/>
              <a:sym typeface="Century Gothic"/>
            </a:endParaRPr>
          </a:p>
        </p:txBody>
      </p:sp>
      <p:sp>
        <p:nvSpPr>
          <p:cNvPr id="515" name="Google Shape;515;p10"/>
          <p:cNvSpPr txBox="1"/>
          <p:nvPr/>
        </p:nvSpPr>
        <p:spPr>
          <a:xfrm>
            <a:off x="3050198" y="3526750"/>
            <a:ext cx="16101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GB" sz="1400" b="0" i="0" u="none" strike="noStrike" cap="none">
                <a:solidFill>
                  <a:schemeClr val="accent6"/>
                </a:solidFill>
                <a:latin typeface="Century Gothic"/>
                <a:ea typeface="Century Gothic"/>
                <a:cs typeface="Century Gothic"/>
                <a:sym typeface="Century Gothic"/>
              </a:rPr>
              <a:t>LESS DRIVEN BY PROMOTIONS</a:t>
            </a:r>
            <a:endParaRPr sz="1400" b="0" i="0" u="none" strike="noStrike" cap="none">
              <a:solidFill>
                <a:srgbClr val="000000"/>
              </a:solidFill>
              <a:latin typeface="Arial"/>
              <a:ea typeface="Arial"/>
              <a:cs typeface="Arial"/>
              <a:sym typeface="Arial"/>
            </a:endParaRPr>
          </a:p>
        </p:txBody>
      </p:sp>
      <p:sp>
        <p:nvSpPr>
          <p:cNvPr id="516" name="Google Shape;516;p10"/>
          <p:cNvSpPr txBox="1"/>
          <p:nvPr/>
        </p:nvSpPr>
        <p:spPr>
          <a:xfrm>
            <a:off x="4979576" y="2023388"/>
            <a:ext cx="16956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GB" sz="1200" b="1" i="0" u="none" strike="noStrike" cap="none">
                <a:solidFill>
                  <a:srgbClr val="3F3F3F"/>
                </a:solidFill>
                <a:latin typeface="Century Gothic"/>
                <a:ea typeface="Century Gothic"/>
                <a:cs typeface="Century Gothic"/>
                <a:sym typeface="Century Gothic"/>
              </a:rPr>
              <a:t>“I value products and services that broaden my horizons</a:t>
            </a:r>
            <a:r>
              <a:rPr lang="en-GB" sz="1200" b="1" i="1" u="none" strike="noStrike" cap="none">
                <a:solidFill>
                  <a:srgbClr val="3F3F3F"/>
                </a:solidFill>
                <a:latin typeface="Century Gothic"/>
                <a:ea typeface="Century Gothic"/>
                <a:cs typeface="Century Gothic"/>
                <a:sym typeface="Century Gothic"/>
              </a:rPr>
              <a:t>”</a:t>
            </a:r>
            <a:endParaRPr sz="1200" b="0" i="0" u="none" strike="noStrike" cap="none">
              <a:solidFill>
                <a:srgbClr val="3F3F3F"/>
              </a:solidFill>
              <a:latin typeface="Century Gothic"/>
              <a:ea typeface="Century Gothic"/>
              <a:cs typeface="Century Gothic"/>
              <a:sym typeface="Century Gothic"/>
            </a:endParaRPr>
          </a:p>
        </p:txBody>
      </p:sp>
      <p:sp>
        <p:nvSpPr>
          <p:cNvPr id="517" name="Google Shape;517;p10"/>
          <p:cNvSpPr txBox="1"/>
          <p:nvPr/>
        </p:nvSpPr>
        <p:spPr>
          <a:xfrm>
            <a:off x="4817688" y="2821051"/>
            <a:ext cx="18288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4000"/>
              <a:buFont typeface="Arial"/>
              <a:buNone/>
            </a:pPr>
            <a:r>
              <a:rPr lang="en-GB" sz="4000" b="0" i="0" u="none" strike="noStrike" cap="none">
                <a:solidFill>
                  <a:schemeClr val="accent3"/>
                </a:solidFill>
                <a:latin typeface="Century Gothic"/>
                <a:ea typeface="Century Gothic"/>
                <a:cs typeface="Century Gothic"/>
                <a:sym typeface="Century Gothic"/>
              </a:rPr>
              <a:t>+10</a:t>
            </a:r>
            <a:r>
              <a:rPr lang="en-GB" sz="4000" b="0" i="0" u="none" strike="noStrike" cap="none">
                <a:solidFill>
                  <a:schemeClr val="accent3"/>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p:txBody>
      </p:sp>
      <p:sp>
        <p:nvSpPr>
          <p:cNvPr id="518" name="Google Shape;518;p10"/>
          <p:cNvSpPr txBox="1"/>
          <p:nvPr/>
        </p:nvSpPr>
        <p:spPr>
          <a:xfrm>
            <a:off x="4836775" y="3493650"/>
            <a:ext cx="1828800" cy="33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GB" sz="1400" b="0" i="0" u="none" strike="noStrike" cap="none">
                <a:solidFill>
                  <a:schemeClr val="accent6"/>
                </a:solidFill>
                <a:latin typeface="Century Gothic"/>
                <a:ea typeface="Century Gothic"/>
                <a:cs typeface="Century Gothic"/>
                <a:sym typeface="Century Gothic"/>
              </a:rPr>
              <a:t>FOCUS ON CHANGING AND IMPROVING LIFE </a:t>
            </a:r>
            <a:endParaRPr sz="1400" b="0" i="0" u="none" strike="noStrike" cap="none">
              <a:solidFill>
                <a:srgbClr val="000000"/>
              </a:solidFill>
              <a:latin typeface="Arial"/>
              <a:ea typeface="Arial"/>
              <a:cs typeface="Arial"/>
              <a:sym typeface="Arial"/>
            </a:endParaRPr>
          </a:p>
        </p:txBody>
      </p:sp>
      <p:sp>
        <p:nvSpPr>
          <p:cNvPr id="519" name="Google Shape;519;p10"/>
          <p:cNvSpPr txBox="1"/>
          <p:nvPr/>
        </p:nvSpPr>
        <p:spPr>
          <a:xfrm>
            <a:off x="1755750" y="4835700"/>
            <a:ext cx="56325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rgbClr val="000000"/>
                </a:solidFill>
                <a:latin typeface="Century Gothic"/>
                <a:ea typeface="Century Gothic"/>
                <a:cs typeface="Century Gothic"/>
                <a:sym typeface="Century Gothic"/>
              </a:rPr>
              <a:t>*Additional Source: World Values Survey, King’s College London, 1981 vs 2022</a:t>
            </a:r>
            <a:endParaRPr sz="800" b="0" i="1" u="none" strike="noStrike" cap="none">
              <a:solidFill>
                <a:srgbClr val="000000"/>
              </a:solidFill>
              <a:latin typeface="Century Gothic"/>
              <a:ea typeface="Century Gothic"/>
              <a:cs typeface="Century Gothic"/>
              <a:sym typeface="Century Gothic"/>
            </a:endParaRPr>
          </a:p>
        </p:txBody>
      </p:sp>
      <p:sp>
        <p:nvSpPr>
          <p:cNvPr id="520" name="Google Shape;520;p10"/>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Slowing down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3"/>
          <p:cNvPicPr preferRelativeResize="0"/>
          <p:nvPr/>
        </p:nvPicPr>
        <p:blipFill rotWithShape="1">
          <a:blip r:embed="rId3">
            <a:alphaModFix/>
          </a:blip>
          <a:srcRect l="7074"/>
          <a:stretch/>
        </p:blipFill>
        <p:spPr>
          <a:xfrm>
            <a:off x="646825" y="0"/>
            <a:ext cx="8497174" cy="5143500"/>
          </a:xfrm>
          <a:prstGeom prst="rect">
            <a:avLst/>
          </a:prstGeom>
          <a:noFill/>
          <a:ln>
            <a:noFill/>
          </a:ln>
        </p:spPr>
      </p:pic>
      <p:sp>
        <p:nvSpPr>
          <p:cNvPr id="527" name="Google Shape;527;p3"/>
          <p:cNvSpPr txBox="1"/>
          <p:nvPr/>
        </p:nvSpPr>
        <p:spPr>
          <a:xfrm>
            <a:off x="2250925" y="1107500"/>
            <a:ext cx="26031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lt1"/>
                </a:solidFill>
                <a:latin typeface="Century Gothic"/>
                <a:ea typeface="Century Gothic"/>
                <a:cs typeface="Century Gothic"/>
                <a:sym typeface="Century Gothic"/>
              </a:rPr>
              <a:t>“I went to Florida with the family and whilst it was very expensive the enjoyment and satisfaction from the younger members of the family made it worthwhile ie it was good value and fair”. </a:t>
            </a:r>
            <a:endParaRPr sz="9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lt1"/>
                </a:solidFill>
                <a:latin typeface="Century Gothic"/>
                <a:ea typeface="Century Gothic"/>
                <a:cs typeface="Century Gothic"/>
                <a:sym typeface="Century Gothic"/>
              </a:rPr>
              <a:t>David, 70.</a:t>
            </a:r>
            <a:endParaRPr sz="1400" b="1" i="0" u="none" strike="noStrike" cap="none">
              <a:solidFill>
                <a:schemeClr val="lt1"/>
              </a:solidFill>
              <a:latin typeface="Century Gothic"/>
              <a:ea typeface="Century Gothic"/>
              <a:cs typeface="Century Gothic"/>
              <a:sym typeface="Century Gothic"/>
            </a:endParaRPr>
          </a:p>
        </p:txBody>
      </p:sp>
      <p:sp>
        <p:nvSpPr>
          <p:cNvPr id="528" name="Google Shape;528;p3"/>
          <p:cNvSpPr txBox="1"/>
          <p:nvPr/>
        </p:nvSpPr>
        <p:spPr>
          <a:xfrm>
            <a:off x="2250925" y="3020200"/>
            <a:ext cx="241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lt1"/>
                </a:solidFill>
                <a:latin typeface="Century Gothic"/>
                <a:ea typeface="Century Gothic"/>
                <a:cs typeface="Century Gothic"/>
                <a:sym typeface="Century Gothic"/>
              </a:rPr>
              <a:t>75% (+5) agree that they really value brands that </a:t>
            </a:r>
            <a:r>
              <a:rPr lang="en-GB" sz="1200" b="1" i="0" u="none" strike="noStrike" cap="none">
                <a:solidFill>
                  <a:schemeClr val="lt1"/>
                </a:solidFill>
                <a:latin typeface="Century Gothic"/>
                <a:ea typeface="Century Gothic"/>
                <a:cs typeface="Century Gothic"/>
                <a:sym typeface="Century Gothic"/>
              </a:rPr>
              <a:t>provide products/services that “allow me to enjoy life”</a:t>
            </a:r>
            <a:endParaRPr sz="1200" b="0" i="0" u="none" strike="noStrike" cap="none">
              <a:solidFill>
                <a:schemeClr val="lt1"/>
              </a:solidFill>
              <a:latin typeface="Century Gothic"/>
              <a:ea typeface="Century Gothic"/>
              <a:cs typeface="Century Gothic"/>
              <a:sym typeface="Century Gothic"/>
            </a:endParaRPr>
          </a:p>
        </p:txBody>
      </p:sp>
      <p:sp>
        <p:nvSpPr>
          <p:cNvPr id="529" name="Google Shape;529;p3"/>
          <p:cNvSpPr txBox="1"/>
          <p:nvPr/>
        </p:nvSpPr>
        <p:spPr>
          <a:xfrm>
            <a:off x="5165750" y="3020200"/>
            <a:ext cx="25023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Century Gothic"/>
                <a:ea typeface="Century Gothic"/>
                <a:cs typeface="Century Gothic"/>
                <a:sym typeface="Century Gothic"/>
              </a:rPr>
              <a:t>55% (+9)</a:t>
            </a:r>
            <a:r>
              <a:rPr lang="en-GB" sz="1200" b="0" i="0" u="none" strike="noStrike" cap="none">
                <a:solidFill>
                  <a:schemeClr val="lt1"/>
                </a:solidFill>
                <a:latin typeface="Century Gothic"/>
                <a:ea typeface="Century Gothic"/>
                <a:cs typeface="Century Gothic"/>
                <a:sym typeface="Century Gothic"/>
              </a:rPr>
              <a:t> agree that they really value brands that </a:t>
            </a:r>
            <a:r>
              <a:rPr lang="en-GB" sz="1200" b="1" i="0" u="none" strike="noStrike" cap="none">
                <a:solidFill>
                  <a:schemeClr val="lt1"/>
                </a:solidFill>
                <a:latin typeface="Century Gothic"/>
                <a:ea typeface="Century Gothic"/>
                <a:cs typeface="Century Gothic"/>
                <a:sym typeface="Century Gothic"/>
              </a:rPr>
              <a:t>make them feel they are reducing their impact on the environment</a:t>
            </a:r>
            <a:endParaRPr sz="1200" b="0" i="0" u="none" strike="noStrike" cap="none">
              <a:solidFill>
                <a:schemeClr val="lt1"/>
              </a:solidFill>
              <a:latin typeface="Century Gothic"/>
              <a:ea typeface="Century Gothic"/>
              <a:cs typeface="Century Gothic"/>
              <a:sym typeface="Century Gothic"/>
            </a:endParaRPr>
          </a:p>
        </p:txBody>
      </p:sp>
      <p:sp>
        <p:nvSpPr>
          <p:cNvPr id="530" name="Google Shape;530;p3"/>
          <p:cNvSpPr txBox="1"/>
          <p:nvPr/>
        </p:nvSpPr>
        <p:spPr>
          <a:xfrm>
            <a:off x="5165750" y="1107500"/>
            <a:ext cx="28014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lt1"/>
                </a:solidFill>
                <a:latin typeface="Century Gothic"/>
                <a:ea typeface="Century Gothic"/>
                <a:cs typeface="Century Gothic"/>
                <a:sym typeface="Century Gothic"/>
              </a:rPr>
              <a:t>“Something classic is worth paying for something that will last longer, but if it s something that you re guaranteed to want once then a lower cost option that is preferably not something that completely unrecyclable. Personally I don’t tend to buy many short-life clothes homeward items now”. </a:t>
            </a:r>
            <a:endParaRPr sz="9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lt1"/>
                </a:solidFill>
                <a:latin typeface="Century Gothic"/>
                <a:ea typeface="Century Gothic"/>
                <a:cs typeface="Century Gothic"/>
                <a:sym typeface="Century Gothic"/>
              </a:rPr>
              <a:t>Female, 41.</a:t>
            </a:r>
            <a:endParaRPr sz="1400" b="0" i="0" u="none" strike="noStrike" cap="none">
              <a:solidFill>
                <a:schemeClr val="lt1"/>
              </a:solidFill>
              <a:latin typeface="Century Gothic"/>
              <a:ea typeface="Century Gothic"/>
              <a:cs typeface="Century Gothic"/>
              <a:sym typeface="Century Gothic"/>
            </a:endParaRPr>
          </a:p>
        </p:txBody>
      </p:sp>
      <p:sp>
        <p:nvSpPr>
          <p:cNvPr id="531" name="Google Shape;531;p3"/>
          <p:cNvSpPr txBox="1">
            <a:spLocks noGrp="1"/>
          </p:cNvSpPr>
          <p:nvPr>
            <p:ph type="body" idx="1"/>
          </p:nvPr>
        </p:nvSpPr>
        <p:spPr>
          <a:xfrm>
            <a:off x="1279525" y="446950"/>
            <a:ext cx="71490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a:solidFill>
                  <a:schemeClr val="lt1"/>
                </a:solidFill>
              </a:rPr>
              <a:t>CAN WE REACH NIRVANA?</a:t>
            </a:r>
            <a:endParaRPr>
              <a:solidFill>
                <a:schemeClr val="lt1"/>
              </a:solidFill>
            </a:endParaRPr>
          </a:p>
        </p:txBody>
      </p:sp>
      <p:cxnSp>
        <p:nvCxnSpPr>
          <p:cNvPr id="532" name="Google Shape;532;p3"/>
          <p:cNvCxnSpPr/>
          <p:nvPr/>
        </p:nvCxnSpPr>
        <p:spPr>
          <a:xfrm>
            <a:off x="2384673" y="2558550"/>
            <a:ext cx="5151300" cy="9000"/>
          </a:xfrm>
          <a:prstGeom prst="straightConnector1">
            <a:avLst/>
          </a:prstGeom>
          <a:noFill/>
          <a:ln w="28575" cap="flat" cmpd="sng">
            <a:solidFill>
              <a:schemeClr val="lt1"/>
            </a:solidFill>
            <a:prstDash val="solid"/>
            <a:round/>
            <a:headEnd type="none" w="sm" len="sm"/>
            <a:tailEnd type="triangle" w="med" len="med"/>
          </a:ln>
        </p:spPr>
      </p:cxnSp>
      <p:cxnSp>
        <p:nvCxnSpPr>
          <p:cNvPr id="533" name="Google Shape;533;p3"/>
          <p:cNvCxnSpPr/>
          <p:nvPr/>
        </p:nvCxnSpPr>
        <p:spPr>
          <a:xfrm rot="10800000">
            <a:off x="2250925" y="2558883"/>
            <a:ext cx="1151700" cy="0"/>
          </a:xfrm>
          <a:prstGeom prst="straightConnector1">
            <a:avLst/>
          </a:prstGeom>
          <a:noFill/>
          <a:ln w="28575" cap="flat" cmpd="sng">
            <a:solidFill>
              <a:schemeClr val="lt1"/>
            </a:solidFill>
            <a:prstDash val="solid"/>
            <a:round/>
            <a:headEnd type="none" w="sm" len="sm"/>
            <a:tailEnd type="triangle" w="med" len="med"/>
          </a:ln>
        </p:spPr>
      </p:cxnSp>
      <p:sp>
        <p:nvSpPr>
          <p:cNvPr id="534" name="Google Shape;534;p3"/>
          <p:cNvSpPr txBox="1"/>
          <p:nvPr/>
        </p:nvSpPr>
        <p:spPr>
          <a:xfrm>
            <a:off x="999726" y="2263950"/>
            <a:ext cx="1615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entury Gothic"/>
                <a:ea typeface="Century Gothic"/>
                <a:cs typeface="Century Gothic"/>
                <a:sym typeface="Century Gothic"/>
              </a:rPr>
              <a:t>LIVING IN THE NOW</a:t>
            </a:r>
            <a:endParaRPr sz="1400" b="1" i="0" u="none" strike="noStrike" cap="none">
              <a:solidFill>
                <a:schemeClr val="lt1"/>
              </a:solidFill>
              <a:latin typeface="Century Gothic"/>
              <a:ea typeface="Century Gothic"/>
              <a:cs typeface="Century Gothic"/>
              <a:sym typeface="Century Gothic"/>
            </a:endParaRPr>
          </a:p>
        </p:txBody>
      </p:sp>
      <p:sp>
        <p:nvSpPr>
          <p:cNvPr id="535" name="Google Shape;535;p3"/>
          <p:cNvSpPr txBox="1"/>
          <p:nvPr/>
        </p:nvSpPr>
        <p:spPr>
          <a:xfrm>
            <a:off x="7558641" y="2265333"/>
            <a:ext cx="1492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Century Gothic"/>
                <a:ea typeface="Century Gothic"/>
                <a:cs typeface="Century Gothic"/>
                <a:sym typeface="Century Gothic"/>
              </a:rPr>
              <a:t>LIVING FOR THE FUTURE</a:t>
            </a:r>
            <a:endParaRPr sz="1400" b="1" i="0" u="none" strike="noStrike" cap="none">
              <a:solidFill>
                <a:schemeClr val="accent1"/>
              </a:solidFill>
              <a:latin typeface="Century Gothic"/>
              <a:ea typeface="Century Gothic"/>
              <a:cs typeface="Century Gothic"/>
              <a:sym typeface="Century Gothic"/>
            </a:endParaRPr>
          </a:p>
        </p:txBody>
      </p:sp>
      <p:sp>
        <p:nvSpPr>
          <p:cNvPr id="536" name="Google Shape;536;p3"/>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Slowing down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g1e822cb96eb_0_48"/>
          <p:cNvPicPr preferRelativeResize="0"/>
          <p:nvPr/>
        </p:nvPicPr>
        <p:blipFill rotWithShape="1">
          <a:blip r:embed="rId3">
            <a:alphaModFix/>
          </a:blip>
          <a:srcRect r="12564" b="5615"/>
          <a:stretch/>
        </p:blipFill>
        <p:spPr>
          <a:xfrm>
            <a:off x="681325" y="0"/>
            <a:ext cx="8462700" cy="5143500"/>
          </a:xfrm>
          <a:prstGeom prst="rect">
            <a:avLst/>
          </a:prstGeom>
          <a:noFill/>
          <a:ln>
            <a:noFill/>
          </a:ln>
        </p:spPr>
      </p:pic>
      <p:sp>
        <p:nvSpPr>
          <p:cNvPr id="542" name="Google Shape;542;g1e822cb96eb_0_48"/>
          <p:cNvSpPr/>
          <p:nvPr/>
        </p:nvSpPr>
        <p:spPr>
          <a:xfrm>
            <a:off x="681316" y="0"/>
            <a:ext cx="8462700" cy="5143500"/>
          </a:xfrm>
          <a:prstGeom prst="rect">
            <a:avLst/>
          </a:prstGeom>
          <a:solidFill>
            <a:srgbClr val="000000">
              <a:alpha val="3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543" name="Google Shape;543;g1e822cb96eb_0_48"/>
          <p:cNvSpPr txBox="1">
            <a:spLocks noGrp="1"/>
          </p:cNvSpPr>
          <p:nvPr>
            <p:ph type="body" idx="1"/>
          </p:nvPr>
        </p:nvSpPr>
        <p:spPr>
          <a:xfrm>
            <a:off x="6218075" y="2263200"/>
            <a:ext cx="25413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600"/>
              <a:buNone/>
            </a:pPr>
            <a:r>
              <a:rPr lang="en-GB" sz="3600" b="0">
                <a:solidFill>
                  <a:schemeClr val="accent1"/>
                </a:solidFill>
              </a:rPr>
              <a:t>WHO SAYS</a:t>
            </a:r>
            <a:r>
              <a:rPr lang="en-GB" sz="3600" b="0"/>
              <a:t> I CAN’T?</a:t>
            </a:r>
            <a:endParaRPr>
              <a:solidFill>
                <a:schemeClr val="accent1"/>
              </a:solidFill>
            </a:endParaRPr>
          </a:p>
        </p:txBody>
      </p:sp>
      <p:sp>
        <p:nvSpPr>
          <p:cNvPr id="544" name="Google Shape;544;g1e822cb96eb_0_48"/>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An occasional bit of self-indulgence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e822cb96eb_0_240"/>
          <p:cNvSpPr txBox="1">
            <a:spLocks noGrp="1"/>
          </p:cNvSpPr>
          <p:nvPr>
            <p:ph type="body" idx="1"/>
          </p:nvPr>
        </p:nvSpPr>
        <p:spPr>
          <a:xfrm>
            <a:off x="1242550" y="1005275"/>
            <a:ext cx="6339300" cy="8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KEEPING A “</a:t>
            </a:r>
            <a:r>
              <a:rPr lang="en-GB" sz="2800" b="0">
                <a:solidFill>
                  <a:schemeClr val="accent1"/>
                </a:solidFill>
              </a:rPr>
              <a:t>WHO SAYS WE CAN’T?</a:t>
            </a:r>
            <a:r>
              <a:rPr lang="en-GB" sz="2800" b="0"/>
              <a:t>” APPROACH TO LIFE</a:t>
            </a:r>
            <a:endParaRPr/>
          </a:p>
        </p:txBody>
      </p:sp>
      <p:sp>
        <p:nvSpPr>
          <p:cNvPr id="550" name="Google Shape;550;g1e822cb96eb_0_240"/>
          <p:cNvSpPr/>
          <p:nvPr/>
        </p:nvSpPr>
        <p:spPr>
          <a:xfrm>
            <a:off x="1258888" y="2115325"/>
            <a:ext cx="20640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rgbClr val="009D7A"/>
                </a:solidFill>
                <a:latin typeface="Century Gothic"/>
                <a:ea typeface="Century Gothic"/>
                <a:cs typeface="Century Gothic"/>
                <a:sym typeface="Century Gothic"/>
              </a:rPr>
              <a:t>+27</a:t>
            </a:r>
            <a:r>
              <a:rPr lang="en-GB" sz="4000" b="1" i="0" u="none" strike="noStrike" cap="none">
                <a:solidFill>
                  <a:srgbClr val="009D7A"/>
                </a:solidFill>
                <a:latin typeface="Montserrat"/>
                <a:ea typeface="Montserrat"/>
                <a:cs typeface="Montserrat"/>
                <a:sym typeface="Montserrat"/>
              </a:rPr>
              <a:t>%</a:t>
            </a:r>
            <a:endParaRPr sz="4000" b="1" i="0" u="none" strike="noStrike" cap="none">
              <a:solidFill>
                <a:srgbClr val="009D7A"/>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Y.O.Y INCREASE IN HOLIDAY BOOKINGS</a:t>
            </a:r>
            <a:endParaRPr sz="1200" b="0" i="0" u="none" strike="noStrike" cap="none">
              <a:solidFill>
                <a:srgbClr val="000000"/>
              </a:solidFill>
              <a:latin typeface="Century Gothic"/>
              <a:ea typeface="Century Gothic"/>
              <a:cs typeface="Century Gothic"/>
              <a:sym typeface="Century Gothic"/>
            </a:endParaRPr>
          </a:p>
        </p:txBody>
      </p:sp>
      <p:sp>
        <p:nvSpPr>
          <p:cNvPr id="551" name="Google Shape;551;g1e822cb96eb_0_240"/>
          <p:cNvSpPr/>
          <p:nvPr/>
        </p:nvSpPr>
        <p:spPr>
          <a:xfrm>
            <a:off x="5882713" y="2115325"/>
            <a:ext cx="20640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000" b="1" i="0" u="none" strike="noStrike" cap="none">
                <a:solidFill>
                  <a:srgbClr val="009D7A"/>
                </a:solidFill>
                <a:latin typeface="Century Gothic"/>
                <a:ea typeface="Century Gothic"/>
                <a:cs typeface="Century Gothic"/>
                <a:sym typeface="Century Gothic"/>
              </a:rPr>
              <a:t>+12</a:t>
            </a:r>
            <a:r>
              <a:rPr lang="en-GB" sz="4000" b="1" i="0" u="none" strike="noStrike" cap="none">
                <a:solidFill>
                  <a:srgbClr val="009D7A"/>
                </a:solidFill>
                <a:latin typeface="Montserrat"/>
                <a:ea typeface="Montserrat"/>
                <a:cs typeface="Montserrat"/>
                <a:sym typeface="Montserrat"/>
              </a:rPr>
              <a:t>%</a:t>
            </a:r>
            <a:endParaRPr sz="4000" b="1" i="0" u="none" strike="noStrike" cap="none">
              <a:solidFill>
                <a:srgbClr val="009D7A"/>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GB" sz="1200" b="0" i="0" u="none" strike="noStrike" cap="none">
                <a:solidFill>
                  <a:schemeClr val="dk1"/>
                </a:solidFill>
                <a:latin typeface="Century Gothic"/>
                <a:ea typeface="Century Gothic"/>
                <a:cs typeface="Century Gothic"/>
                <a:sym typeface="Century Gothic"/>
              </a:rPr>
              <a:t>Y.O.Y. INCREASE IN BRITS WITH A SUBSCRIPTION SERVICE</a:t>
            </a:r>
            <a:endParaRPr sz="1200" b="0" i="0" u="none" strike="noStrike" cap="none">
              <a:solidFill>
                <a:schemeClr val="dk1"/>
              </a:solidFill>
              <a:latin typeface="Century Gothic"/>
              <a:ea typeface="Century Gothic"/>
              <a:cs typeface="Century Gothic"/>
              <a:sym typeface="Century Gothic"/>
            </a:endParaRPr>
          </a:p>
        </p:txBody>
      </p:sp>
      <p:sp>
        <p:nvSpPr>
          <p:cNvPr id="552" name="Google Shape;552;g1e822cb96eb_0_240"/>
          <p:cNvSpPr/>
          <p:nvPr/>
        </p:nvSpPr>
        <p:spPr>
          <a:xfrm>
            <a:off x="3570800" y="2115325"/>
            <a:ext cx="20640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rgbClr val="009D7A"/>
                </a:solidFill>
                <a:latin typeface="Century Gothic"/>
                <a:ea typeface="Century Gothic"/>
                <a:cs typeface="Century Gothic"/>
                <a:sym typeface="Century Gothic"/>
              </a:rPr>
              <a:t>+1.8</a:t>
            </a:r>
            <a:r>
              <a:rPr lang="en-GB" sz="4000" b="1" i="0" u="none" strike="noStrike" cap="none">
                <a:solidFill>
                  <a:srgbClr val="009D7A"/>
                </a:solidFill>
                <a:latin typeface="Montserrat"/>
                <a:ea typeface="Montserrat"/>
                <a:cs typeface="Montserrat"/>
                <a:sym typeface="Montserrat"/>
              </a:rPr>
              <a:t>%</a:t>
            </a:r>
            <a:endParaRPr sz="4000" b="1" i="0" u="none" strike="noStrike" cap="none">
              <a:solidFill>
                <a:srgbClr val="009D7A"/>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Y.O.Y. INCREASE IN RETAIL REVENUE FROM LUXURY GOODS</a:t>
            </a:r>
            <a:endParaRPr sz="1200" b="0" i="0" u="none" strike="noStrike" cap="none">
              <a:solidFill>
                <a:srgbClr val="000000"/>
              </a:solidFill>
              <a:latin typeface="Century Gothic"/>
              <a:ea typeface="Century Gothic"/>
              <a:cs typeface="Century Gothic"/>
              <a:sym typeface="Century Gothic"/>
            </a:endParaRPr>
          </a:p>
        </p:txBody>
      </p:sp>
      <p:sp>
        <p:nvSpPr>
          <p:cNvPr id="553" name="Google Shape;553;g1e822cb96eb_0_240"/>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An occasional bit of self-indulgence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e822cb96eb_0_229"/>
          <p:cNvSpPr txBox="1">
            <a:spLocks noGrp="1"/>
          </p:cNvSpPr>
          <p:nvPr>
            <p:ph type="body" idx="1"/>
          </p:nvPr>
        </p:nvSpPr>
        <p:spPr>
          <a:xfrm>
            <a:off x="1242550" y="841000"/>
            <a:ext cx="6339300" cy="8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ASKING OURSELVES, WHAT’S LIFE </a:t>
            </a:r>
            <a:r>
              <a:rPr lang="en-GB" sz="2800" b="0">
                <a:solidFill>
                  <a:schemeClr val="accent1"/>
                </a:solidFill>
              </a:rPr>
              <a:t>WITHOUT WHIMSY?</a:t>
            </a:r>
            <a:endParaRPr>
              <a:solidFill>
                <a:schemeClr val="accent1"/>
              </a:solidFill>
            </a:endParaRPr>
          </a:p>
        </p:txBody>
      </p:sp>
      <p:sp>
        <p:nvSpPr>
          <p:cNvPr id="559" name="Google Shape;559;g1e822cb96eb_0_229"/>
          <p:cNvSpPr txBox="1"/>
          <p:nvPr/>
        </p:nvSpPr>
        <p:spPr>
          <a:xfrm>
            <a:off x="1300500" y="1875150"/>
            <a:ext cx="22356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entury Gothic"/>
                <a:ea typeface="Century Gothic"/>
                <a:cs typeface="Century Gothic"/>
                <a:sym typeface="Century Gothic"/>
              </a:rPr>
              <a:t>“Magazines every week as one treat to myself”</a:t>
            </a: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entury Gothic"/>
                <a:ea typeface="Century Gothic"/>
                <a:cs typeface="Century Gothic"/>
                <a:sym typeface="Century Gothic"/>
              </a:rPr>
              <a:t>F, 55-64</a:t>
            </a:r>
            <a:endParaRPr sz="1000" b="0" i="0" u="none" strike="noStrike" cap="none">
              <a:solidFill>
                <a:schemeClr val="dk1"/>
              </a:solidFill>
              <a:latin typeface="Century Gothic"/>
              <a:ea typeface="Century Gothic"/>
              <a:cs typeface="Century Gothic"/>
              <a:sym typeface="Century Gothic"/>
            </a:endParaRPr>
          </a:p>
        </p:txBody>
      </p:sp>
      <p:sp>
        <p:nvSpPr>
          <p:cNvPr id="560" name="Google Shape;560;g1e822cb96eb_0_229"/>
          <p:cNvSpPr txBox="1"/>
          <p:nvPr/>
        </p:nvSpPr>
        <p:spPr>
          <a:xfrm>
            <a:off x="1300500" y="2917100"/>
            <a:ext cx="30000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entury Gothic"/>
                <a:ea typeface="Century Gothic"/>
                <a:cs typeface="Century Gothic"/>
                <a:sym typeface="Century Gothic"/>
              </a:rPr>
              <a:t>“Good quality items that there are no alternative to such as Pieminster pies…they are now a treat as they are so expensive but often can be bought when on offer or multibuy.”</a:t>
            </a: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entury Gothic"/>
                <a:ea typeface="Century Gothic"/>
                <a:cs typeface="Century Gothic"/>
                <a:sym typeface="Century Gothic"/>
              </a:rPr>
              <a:t>F, 55-64</a:t>
            </a:r>
            <a:endParaRPr sz="900" b="0" i="0" u="none" strike="noStrike" cap="none">
              <a:solidFill>
                <a:schemeClr val="dk1"/>
              </a:solidFill>
              <a:latin typeface="Century Gothic"/>
              <a:ea typeface="Century Gothic"/>
              <a:cs typeface="Century Gothic"/>
              <a:sym typeface="Century Gothic"/>
            </a:endParaRPr>
          </a:p>
        </p:txBody>
      </p:sp>
      <p:sp>
        <p:nvSpPr>
          <p:cNvPr id="561" name="Google Shape;561;g1e822cb96eb_0_229"/>
          <p:cNvSpPr txBox="1"/>
          <p:nvPr/>
        </p:nvSpPr>
        <p:spPr>
          <a:xfrm>
            <a:off x="4663850" y="1875150"/>
            <a:ext cx="30000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entury Gothic"/>
                <a:ea typeface="Century Gothic"/>
                <a:cs typeface="Century Gothic"/>
                <a:sym typeface="Century Gothic"/>
              </a:rPr>
              <a:t>“There are loads of items i will not forego - treats and items that i will always want. Basic things like olives, a decent bottle of wine, good quality meat and fish, good quality clothing and shoes. if you make compromises on items such as these you can definitely find cheaper alternatives; however, you do get what you pay for in many instances.”</a:t>
            </a: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entury Gothic"/>
                <a:ea typeface="Century Gothic"/>
                <a:cs typeface="Century Gothic"/>
                <a:sym typeface="Century Gothic"/>
              </a:rPr>
              <a:t>F, 35-54</a:t>
            </a:r>
            <a:endParaRPr sz="1200" b="0" i="0" u="none" strike="noStrike" cap="none">
              <a:solidFill>
                <a:schemeClr val="dk1"/>
              </a:solidFill>
              <a:latin typeface="Century Gothic"/>
              <a:ea typeface="Century Gothic"/>
              <a:cs typeface="Century Gothic"/>
              <a:sym typeface="Century Gothic"/>
            </a:endParaRPr>
          </a:p>
        </p:txBody>
      </p:sp>
      <p:sp>
        <p:nvSpPr>
          <p:cNvPr id="562" name="Google Shape;562;g1e822cb96eb_0_229"/>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An occasional bit of self-indulgence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e822cb96eb_0_250"/>
          <p:cNvSpPr txBox="1">
            <a:spLocks noGrp="1"/>
          </p:cNvSpPr>
          <p:nvPr>
            <p:ph type="body" idx="1"/>
          </p:nvPr>
        </p:nvSpPr>
        <p:spPr>
          <a:xfrm>
            <a:off x="1242550" y="973575"/>
            <a:ext cx="7354800" cy="115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b="0"/>
              <a:t>WHATEVER IT LOOKS LIKE TO US,</a:t>
            </a:r>
            <a:r>
              <a:rPr lang="en-GB" sz="2800" b="0">
                <a:solidFill>
                  <a:schemeClr val="accent1"/>
                </a:solidFill>
              </a:rPr>
              <a:t> </a:t>
            </a:r>
            <a:r>
              <a:rPr lang="en-GB" sz="2800" b="0"/>
              <a:t>CHRISTMAS IS GETTING </a:t>
            </a:r>
            <a:r>
              <a:rPr lang="en-GB" sz="2800" b="0">
                <a:solidFill>
                  <a:schemeClr val="accent1"/>
                </a:solidFill>
              </a:rPr>
              <a:t>BOTH BARRELS</a:t>
            </a:r>
            <a:endParaRPr>
              <a:solidFill>
                <a:schemeClr val="accent1"/>
              </a:solidFill>
            </a:endParaRPr>
          </a:p>
        </p:txBody>
      </p:sp>
      <p:sp>
        <p:nvSpPr>
          <p:cNvPr id="568" name="Google Shape;568;g1e822cb96eb_0_250"/>
          <p:cNvSpPr txBox="1"/>
          <p:nvPr/>
        </p:nvSpPr>
        <p:spPr>
          <a:xfrm>
            <a:off x="1373975" y="2081200"/>
            <a:ext cx="30000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“Christmas for me is very important and </a:t>
            </a:r>
            <a:r>
              <a:rPr lang="en-GB" sz="1400" b="1" i="0" u="none" strike="noStrike" cap="none">
                <a:solidFill>
                  <a:schemeClr val="dk1"/>
                </a:solidFill>
                <a:latin typeface="Century Gothic"/>
                <a:ea typeface="Century Gothic"/>
                <a:cs typeface="Century Gothic"/>
                <a:sym typeface="Century Gothic"/>
              </a:rPr>
              <a:t>this Christmas will be like all others</a:t>
            </a:r>
            <a:r>
              <a:rPr lang="en-GB" sz="1400" b="0" i="0" u="none" strike="noStrike" cap="none">
                <a:solidFill>
                  <a:schemeClr val="dk1"/>
                </a:solidFill>
                <a:latin typeface="Century Gothic"/>
                <a:ea typeface="Century Gothic"/>
                <a:cs typeface="Century Gothic"/>
                <a:sym typeface="Century Gothic"/>
              </a:rPr>
              <a:t> - plenty of gifts, food and drink.”</a:t>
            </a: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M, 48, C2</a:t>
            </a:r>
            <a:endParaRPr sz="1200" b="0" i="0" u="none" strike="noStrike" cap="none">
              <a:solidFill>
                <a:schemeClr val="dk1"/>
              </a:solidFill>
              <a:latin typeface="Century Gothic"/>
              <a:ea typeface="Century Gothic"/>
              <a:cs typeface="Century Gothic"/>
              <a:sym typeface="Century Gothic"/>
            </a:endParaRPr>
          </a:p>
        </p:txBody>
      </p:sp>
      <p:sp>
        <p:nvSpPr>
          <p:cNvPr id="569" name="Google Shape;569;g1e822cb96eb_0_250"/>
          <p:cNvSpPr txBox="1"/>
          <p:nvPr/>
        </p:nvSpPr>
        <p:spPr>
          <a:xfrm>
            <a:off x="4689700" y="2081200"/>
            <a:ext cx="30000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“The cost of living is a nightmare. I can not see prices coming down </a:t>
            </a:r>
            <a:r>
              <a:rPr lang="en-GB" sz="1400" b="1" i="0" u="none" strike="noStrike" cap="none">
                <a:solidFill>
                  <a:schemeClr val="dk1"/>
                </a:solidFill>
                <a:latin typeface="Century Gothic"/>
                <a:ea typeface="Century Gothic"/>
                <a:cs typeface="Century Gothic"/>
                <a:sym typeface="Century Gothic"/>
              </a:rPr>
              <a:t>but I will try and keep Christmas special</a:t>
            </a:r>
            <a:r>
              <a:rPr lang="en-GB" sz="1400" b="0" i="0" u="none" strike="noStrike" cap="none">
                <a:solidFill>
                  <a:schemeClr val="dk1"/>
                </a:solidFill>
                <a:latin typeface="Century Gothic"/>
                <a:ea typeface="Century Gothic"/>
                <a:cs typeface="Century Gothic"/>
                <a:sym typeface="Century Gothic"/>
              </a:rPr>
              <a:t>.”</a:t>
            </a: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F, 61, C1</a:t>
            </a:r>
            <a:endParaRPr sz="1400" b="0" i="0" u="none" strike="noStrike" cap="none">
              <a:solidFill>
                <a:schemeClr val="dk1"/>
              </a:solidFill>
              <a:latin typeface="Century Gothic"/>
              <a:ea typeface="Century Gothic"/>
              <a:cs typeface="Century Gothic"/>
              <a:sym typeface="Century Gothic"/>
            </a:endParaRPr>
          </a:p>
        </p:txBody>
      </p:sp>
      <p:sp>
        <p:nvSpPr>
          <p:cNvPr id="570" name="Google Shape;570;g1e822cb96eb_0_250"/>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An occasional bit of self-indulgence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828b2448ca_0_0"/>
          <p:cNvSpPr txBox="1"/>
          <p:nvPr/>
        </p:nvSpPr>
        <p:spPr>
          <a:xfrm>
            <a:off x="5837839" y="1420656"/>
            <a:ext cx="2123400" cy="9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5400"/>
              <a:buFont typeface="Arial"/>
              <a:buNone/>
            </a:pPr>
            <a:r>
              <a:rPr lang="en-GB" sz="5400" b="0" i="0" u="none" strike="noStrike" cap="none">
                <a:solidFill>
                  <a:schemeClr val="accent6"/>
                </a:solidFill>
                <a:latin typeface="Century Gothic"/>
                <a:ea typeface="Century Gothic"/>
                <a:cs typeface="Century Gothic"/>
                <a:sym typeface="Century Gothic"/>
              </a:rPr>
              <a:t>3</a:t>
            </a:r>
            <a:endParaRPr sz="1400" b="0" i="0" u="none" strike="noStrike" cap="none">
              <a:solidFill>
                <a:schemeClr val="accent6"/>
              </a:solidFill>
              <a:latin typeface="Arial"/>
              <a:ea typeface="Arial"/>
              <a:cs typeface="Arial"/>
              <a:sym typeface="Arial"/>
            </a:endParaRPr>
          </a:p>
        </p:txBody>
      </p:sp>
      <p:pic>
        <p:nvPicPr>
          <p:cNvPr id="160" name="Google Shape;160;g2828b2448ca_0_0"/>
          <p:cNvPicPr preferRelativeResize="0"/>
          <p:nvPr/>
        </p:nvPicPr>
        <p:blipFill rotWithShape="1">
          <a:blip r:embed="rId3">
            <a:alphaModFix/>
          </a:blip>
          <a:srcRect l="7293" r="7299"/>
          <a:stretch/>
        </p:blipFill>
        <p:spPr>
          <a:xfrm>
            <a:off x="5945030" y="1467892"/>
            <a:ext cx="1613273" cy="1416716"/>
          </a:xfrm>
          <a:prstGeom prst="rect">
            <a:avLst/>
          </a:prstGeom>
          <a:noFill/>
          <a:ln>
            <a:noFill/>
          </a:ln>
        </p:spPr>
      </p:pic>
      <p:sp>
        <p:nvSpPr>
          <p:cNvPr id="161" name="Google Shape;161;g2828b2448ca_0_0"/>
          <p:cNvSpPr txBox="1"/>
          <p:nvPr/>
        </p:nvSpPr>
        <p:spPr>
          <a:xfrm>
            <a:off x="6011259" y="1573056"/>
            <a:ext cx="2123400" cy="9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5400"/>
              <a:buFont typeface="Arial"/>
              <a:buNone/>
            </a:pPr>
            <a:endParaRPr sz="1400" b="0" i="0" u="none" strike="noStrike" cap="none">
              <a:solidFill>
                <a:schemeClr val="accent6"/>
              </a:solidFill>
              <a:latin typeface="Arial"/>
              <a:ea typeface="Arial"/>
              <a:cs typeface="Arial"/>
              <a:sym typeface="Arial"/>
            </a:endParaRPr>
          </a:p>
        </p:txBody>
      </p:sp>
      <p:pic>
        <p:nvPicPr>
          <p:cNvPr id="162" name="Google Shape;162;g2828b2448ca_0_0"/>
          <p:cNvPicPr preferRelativeResize="0"/>
          <p:nvPr/>
        </p:nvPicPr>
        <p:blipFill rotWithShape="1">
          <a:blip r:embed="rId4">
            <a:alphaModFix/>
          </a:blip>
          <a:srcRect l="7293" r="7299"/>
          <a:stretch/>
        </p:blipFill>
        <p:spPr>
          <a:xfrm>
            <a:off x="3617220" y="1467892"/>
            <a:ext cx="1613273" cy="1416716"/>
          </a:xfrm>
          <a:prstGeom prst="rect">
            <a:avLst/>
          </a:prstGeom>
          <a:noFill/>
          <a:ln>
            <a:noFill/>
          </a:ln>
        </p:spPr>
      </p:pic>
      <p:pic>
        <p:nvPicPr>
          <p:cNvPr id="163" name="Google Shape;163;g2828b2448ca_0_0"/>
          <p:cNvPicPr preferRelativeResize="0"/>
          <p:nvPr/>
        </p:nvPicPr>
        <p:blipFill rotWithShape="1">
          <a:blip r:embed="rId5">
            <a:alphaModFix/>
          </a:blip>
          <a:srcRect l="7293" r="7299"/>
          <a:stretch/>
        </p:blipFill>
        <p:spPr>
          <a:xfrm>
            <a:off x="1344472" y="1467892"/>
            <a:ext cx="1613273" cy="1416716"/>
          </a:xfrm>
          <a:prstGeom prst="rect">
            <a:avLst/>
          </a:prstGeom>
          <a:noFill/>
          <a:ln>
            <a:noFill/>
          </a:ln>
        </p:spPr>
      </p:pic>
      <p:sp>
        <p:nvSpPr>
          <p:cNvPr id="164" name="Google Shape;164;g2828b2448ca_0_0"/>
          <p:cNvSpPr txBox="1">
            <a:spLocks noGrp="1"/>
          </p:cNvSpPr>
          <p:nvPr>
            <p:ph type="body" idx="1"/>
          </p:nvPr>
        </p:nvSpPr>
        <p:spPr>
          <a:xfrm>
            <a:off x="1026738" y="391557"/>
            <a:ext cx="63510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n-GB" sz="2800" b="0"/>
              <a:t>NEW YEAR - NEW SENSIBILITIES?</a:t>
            </a:r>
            <a:br>
              <a:rPr lang="en-GB" sz="2800" b="0"/>
            </a:br>
            <a:endParaRPr sz="2800" b="0">
              <a:solidFill>
                <a:srgbClr val="3F3F3F"/>
              </a:solidFill>
            </a:endParaRPr>
          </a:p>
        </p:txBody>
      </p:sp>
      <p:sp>
        <p:nvSpPr>
          <p:cNvPr id="165" name="Google Shape;165;g2828b2448ca_0_0"/>
          <p:cNvSpPr txBox="1">
            <a:spLocks noGrp="1"/>
          </p:cNvSpPr>
          <p:nvPr>
            <p:ph type="body" idx="2"/>
          </p:nvPr>
        </p:nvSpPr>
        <p:spPr>
          <a:xfrm>
            <a:off x="1237275" y="2258075"/>
            <a:ext cx="2187000" cy="96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400" b="1">
                <a:solidFill>
                  <a:schemeClr val="dk1"/>
                </a:solidFill>
                <a:latin typeface="Century Gothic"/>
                <a:ea typeface="Century Gothic"/>
                <a:cs typeface="Century Gothic"/>
                <a:sym typeface="Century Gothic"/>
              </a:rPr>
              <a:t>ITV’s Mainstream Audience Segmentation</a:t>
            </a:r>
            <a:endParaRPr/>
          </a:p>
          <a:p>
            <a:pPr marL="0" lvl="0" indent="0" algn="l" rtl="0">
              <a:lnSpc>
                <a:spcPct val="100000"/>
              </a:lnSpc>
              <a:spcBef>
                <a:spcPts val="0"/>
              </a:spcBef>
              <a:spcAft>
                <a:spcPts val="0"/>
              </a:spcAft>
              <a:buSzPts val="1400"/>
              <a:buNone/>
            </a:pPr>
            <a:r>
              <a:rPr lang="en-GB" sz="1400">
                <a:solidFill>
                  <a:schemeClr val="dk1"/>
                </a:solidFill>
                <a:latin typeface="Century Gothic"/>
                <a:ea typeface="Century Gothic"/>
                <a:cs typeface="Century Gothic"/>
                <a:sym typeface="Century Gothic"/>
              </a:rPr>
              <a:t>Continued tracking of the ITV’s unique segmentation, plus a deep dive into what value means by catego</a:t>
            </a:r>
            <a:r>
              <a:rPr lang="en-GB" sz="1400">
                <a:solidFill>
                  <a:schemeClr val="dk1"/>
                </a:solidFill>
              </a:rPr>
              <a:t>ry</a:t>
            </a:r>
            <a:r>
              <a:rPr lang="en-GB" sz="1400">
                <a:solidFill>
                  <a:schemeClr val="dk1"/>
                </a:solidFill>
                <a:latin typeface="Century Gothic"/>
                <a:ea typeface="Century Gothic"/>
                <a:cs typeface="Century Gothic"/>
                <a:sym typeface="Century Gothic"/>
              </a:rPr>
              <a:t>.</a:t>
            </a:r>
            <a:endParaRPr sz="14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GB" sz="1400">
                <a:solidFill>
                  <a:schemeClr val="dk1"/>
                </a:solidFill>
              </a:rPr>
              <a:t>(n=2,427/116)</a:t>
            </a:r>
            <a:endParaRPr sz="1400">
              <a:solidFill>
                <a:schemeClr val="dk1"/>
              </a:solidFill>
            </a:endParaRPr>
          </a:p>
        </p:txBody>
      </p:sp>
      <p:sp>
        <p:nvSpPr>
          <p:cNvPr id="166" name="Google Shape;166;g2828b2448ca_0_0"/>
          <p:cNvSpPr txBox="1"/>
          <p:nvPr/>
        </p:nvSpPr>
        <p:spPr>
          <a:xfrm>
            <a:off x="1237282" y="1420656"/>
            <a:ext cx="2123400" cy="9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5400"/>
              <a:buFont typeface="Arial"/>
              <a:buNone/>
            </a:pPr>
            <a:r>
              <a:rPr lang="en-GB" sz="5400" b="0" i="0" u="none" strike="noStrike" cap="none">
                <a:solidFill>
                  <a:schemeClr val="accent3"/>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67" name="Google Shape;167;g2828b2448ca_0_0"/>
          <p:cNvSpPr txBox="1"/>
          <p:nvPr/>
        </p:nvSpPr>
        <p:spPr>
          <a:xfrm>
            <a:off x="3534215" y="2258085"/>
            <a:ext cx="2187000" cy="9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GB" sz="1400" b="1" i="0" u="none" strike="noStrike" cap="none">
                <a:solidFill>
                  <a:schemeClr val="dk1"/>
                </a:solidFill>
                <a:latin typeface="Century Gothic"/>
                <a:ea typeface="Century Gothic"/>
                <a:cs typeface="Century Gothic"/>
                <a:sym typeface="Century Gothic"/>
              </a:rPr>
              <a:t>Mood</a:t>
            </a:r>
            <a:br>
              <a:rPr lang="en-GB" sz="1400" b="0" i="0" u="none" strike="noStrike" cap="none">
                <a:solidFill>
                  <a:srgbClr val="3F3F3F"/>
                </a:solidFill>
                <a:latin typeface="Century Gothic"/>
                <a:ea typeface="Century Gothic"/>
                <a:cs typeface="Century Gothic"/>
                <a:sym typeface="Century Gothic"/>
              </a:rPr>
            </a:br>
            <a:r>
              <a:rPr lang="en-GB" sz="1400" b="0" i="0" u="none" strike="noStrike" cap="none">
                <a:solidFill>
                  <a:srgbClr val="3F3F3F"/>
                </a:solidFill>
                <a:latin typeface="Century Gothic"/>
                <a:ea typeface="Century Gothic"/>
                <a:cs typeface="Century Gothic"/>
                <a:sym typeface="Century Gothic"/>
              </a:rPr>
              <a:t>E</a:t>
            </a:r>
            <a:r>
              <a:rPr lang="en-GB" sz="1400" b="0" i="0" u="none" strike="noStrike" cap="none">
                <a:solidFill>
                  <a:srgbClr val="000000"/>
                </a:solidFill>
                <a:latin typeface="Century Gothic"/>
                <a:ea typeface="Century Gothic"/>
                <a:cs typeface="Century Gothic"/>
                <a:sym typeface="Century Gothic"/>
              </a:rPr>
              <a:t>xplore and understand the current mood of mainstream audiences around the economy and its impact on their buying behaviours now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F3F3F"/>
              </a:buClr>
              <a:buSzPts val="1400"/>
              <a:buFont typeface="Arial"/>
              <a:buNone/>
            </a:pPr>
            <a:r>
              <a:rPr lang="en-GB" sz="1400" b="0" i="0" u="none" strike="noStrike" cap="none">
                <a:solidFill>
                  <a:srgbClr val="000000"/>
                </a:solidFill>
                <a:latin typeface="Century Gothic"/>
                <a:ea typeface="Century Gothic"/>
                <a:cs typeface="Century Gothic"/>
                <a:sym typeface="Century Gothic"/>
              </a:rPr>
              <a:t>and in the future.</a:t>
            </a:r>
            <a:endParaRPr sz="1400" b="0" i="0" u="none" strike="noStrike" cap="none">
              <a:solidFill>
                <a:srgbClr val="000000"/>
              </a:solidFill>
              <a:latin typeface="Arial"/>
              <a:ea typeface="Arial"/>
              <a:cs typeface="Arial"/>
              <a:sym typeface="Arial"/>
            </a:endParaRPr>
          </a:p>
        </p:txBody>
      </p:sp>
      <p:sp>
        <p:nvSpPr>
          <p:cNvPr id="168" name="Google Shape;168;g2828b2448ca_0_0"/>
          <p:cNvSpPr txBox="1"/>
          <p:nvPr/>
        </p:nvSpPr>
        <p:spPr>
          <a:xfrm>
            <a:off x="3534217" y="1420656"/>
            <a:ext cx="2123400" cy="9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5400"/>
              <a:buFont typeface="Arial"/>
              <a:buNone/>
            </a:pPr>
            <a:r>
              <a:rPr lang="en-GB" sz="5400" b="0" i="0" u="none" strike="noStrike" cap="none">
                <a:solidFill>
                  <a:schemeClr val="accent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69" name="Google Shape;169;g2828b2448ca_0_0"/>
          <p:cNvSpPr txBox="1"/>
          <p:nvPr/>
        </p:nvSpPr>
        <p:spPr>
          <a:xfrm>
            <a:off x="5858858" y="2258085"/>
            <a:ext cx="2345400" cy="9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GB" sz="1400" b="1" i="0" u="none" strike="noStrike" cap="none">
                <a:solidFill>
                  <a:schemeClr val="dk1"/>
                </a:solidFill>
                <a:latin typeface="Century Gothic"/>
                <a:ea typeface="Century Gothic"/>
                <a:cs typeface="Century Gothic"/>
                <a:sym typeface="Century Gothic"/>
              </a:rPr>
              <a:t>Permanency</a:t>
            </a:r>
            <a:br>
              <a:rPr lang="en-GB" sz="1400" b="1" i="0" u="none" strike="noStrike" cap="none">
                <a:solidFill>
                  <a:srgbClr val="3F3F3F"/>
                </a:solidFill>
                <a:latin typeface="Century Gothic"/>
                <a:ea typeface="Century Gothic"/>
                <a:cs typeface="Century Gothic"/>
                <a:sym typeface="Century Gothic"/>
              </a:rPr>
            </a:br>
            <a:r>
              <a:rPr lang="en-GB" sz="1400" b="0" i="0" u="none" strike="noStrike" cap="none">
                <a:solidFill>
                  <a:srgbClr val="000000"/>
                </a:solidFill>
                <a:latin typeface="Century Gothic"/>
                <a:ea typeface="Century Gothic"/>
                <a:cs typeface="Century Gothic"/>
                <a:sym typeface="Century Gothic"/>
              </a:rPr>
              <a:t>Explore and unearth the key motivations that drive trading up/down and brand switching behaviours in general within five categories</a:t>
            </a:r>
            <a:r>
              <a:rPr lang="en-GB" sz="1200" b="0" i="0" u="none" strike="noStrike" cap="none">
                <a:solidFill>
                  <a:srgbClr val="3F3F3F"/>
                </a:solidFill>
                <a:latin typeface="Century Gothic"/>
                <a:ea typeface="Century Gothic"/>
                <a:cs typeface="Century Gothic"/>
                <a:sym typeface="Century Gothic"/>
              </a:rPr>
              <a:t>.  </a:t>
            </a:r>
            <a:r>
              <a:rPr lang="en-GB" sz="1400" b="0" i="0" u="none" strike="noStrike" cap="none">
                <a:solidFill>
                  <a:srgbClr val="3F3F3F"/>
                </a:solidFill>
                <a:latin typeface="Century Gothic"/>
                <a:ea typeface="Century Gothic"/>
                <a:cs typeface="Century Gothic"/>
                <a:sym typeface="Century Gothic"/>
              </a:rPr>
              <a:t>Supermarkets Food &amp; Drink, Telcos, Wellness, Retail and Travel.</a:t>
            </a:r>
            <a:endParaRPr sz="1400" b="0" i="0" u="none" strike="noStrike" cap="none">
              <a:solidFill>
                <a:srgbClr val="000000"/>
              </a:solidFill>
              <a:latin typeface="Arial"/>
              <a:ea typeface="Arial"/>
              <a:cs typeface="Arial"/>
              <a:sym typeface="Arial"/>
            </a:endParaRPr>
          </a:p>
        </p:txBody>
      </p:sp>
      <p:sp>
        <p:nvSpPr>
          <p:cNvPr id="170" name="Google Shape;170;g2828b2448ca_0_0"/>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Wave three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1e83b44dc28_0_1"/>
          <p:cNvSpPr txBox="1"/>
          <p:nvPr/>
        </p:nvSpPr>
        <p:spPr>
          <a:xfrm>
            <a:off x="1059526" y="335925"/>
            <a:ext cx="6723300" cy="61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0" i="0" u="none" strike="noStrike" cap="none">
                <a:solidFill>
                  <a:schemeClr val="dk1"/>
                </a:solidFill>
                <a:latin typeface="Century Gothic"/>
                <a:ea typeface="Century Gothic"/>
                <a:cs typeface="Century Gothic"/>
                <a:sym typeface="Century Gothic"/>
              </a:rPr>
              <a:t>ONE CENTRAL SHIFT, </a:t>
            </a:r>
            <a:endParaRPr sz="28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dk1"/>
              </a:buClr>
              <a:buSzPts val="2800"/>
              <a:buFont typeface="Arial"/>
              <a:buNone/>
            </a:pPr>
            <a:r>
              <a:rPr lang="en-GB" sz="2800" b="0" i="0" u="none" strike="noStrike" cap="none">
                <a:solidFill>
                  <a:schemeClr val="accent1"/>
                </a:solidFill>
                <a:latin typeface="Century Gothic"/>
                <a:ea typeface="Century Gothic"/>
                <a:cs typeface="Century Gothic"/>
                <a:sym typeface="Century Gothic"/>
              </a:rPr>
              <a:t>FIVE DIFFERENT EXPRESSIONS</a:t>
            </a:r>
            <a:r>
              <a:rPr lang="en-GB" sz="2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77" name="Google Shape;577;g1e83b44dc28_0_1"/>
          <p:cNvSpPr/>
          <p:nvPr/>
        </p:nvSpPr>
        <p:spPr>
          <a:xfrm>
            <a:off x="725600" y="2998000"/>
            <a:ext cx="8362800" cy="320100"/>
          </a:xfrm>
          <a:prstGeom prst="lef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1e83b44dc28_0_1"/>
          <p:cNvSpPr/>
          <p:nvPr/>
        </p:nvSpPr>
        <p:spPr>
          <a:xfrm>
            <a:off x="1059525" y="1585600"/>
            <a:ext cx="7723200" cy="4527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accent1"/>
                </a:solidFill>
                <a:latin typeface="Century Gothic"/>
                <a:ea typeface="Century Gothic"/>
                <a:cs typeface="Century Gothic"/>
                <a:sym typeface="Century Gothic"/>
              </a:rPr>
              <a:t>COMFORTABLE JUST DOING ME</a:t>
            </a:r>
            <a:endParaRPr sz="1400" b="0" i="0" u="none" strike="noStrike" cap="none">
              <a:solidFill>
                <a:schemeClr val="accent1"/>
              </a:solidFill>
              <a:latin typeface="Century Gothic"/>
              <a:ea typeface="Century Gothic"/>
              <a:cs typeface="Century Gothic"/>
              <a:sym typeface="Century Gothic"/>
            </a:endParaRPr>
          </a:p>
        </p:txBody>
      </p:sp>
      <p:sp>
        <p:nvSpPr>
          <p:cNvPr id="579" name="Google Shape;579;g1e83b44dc28_0_1"/>
          <p:cNvSpPr/>
          <p:nvPr/>
        </p:nvSpPr>
        <p:spPr>
          <a:xfrm>
            <a:off x="10595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THE PRIDE OF SELF-RELIANCE</a:t>
            </a:r>
            <a:endParaRPr sz="1200" b="0" i="0" u="none" strike="noStrike" cap="none">
              <a:solidFill>
                <a:srgbClr val="000000"/>
              </a:solidFill>
              <a:latin typeface="Century Gothic"/>
              <a:ea typeface="Century Gothic"/>
              <a:cs typeface="Century Gothic"/>
              <a:sym typeface="Century Gothic"/>
            </a:endParaRPr>
          </a:p>
        </p:txBody>
      </p:sp>
      <p:sp>
        <p:nvSpPr>
          <p:cNvPr id="580" name="Google Shape;580;g1e83b44dc28_0_1"/>
          <p:cNvSpPr/>
          <p:nvPr/>
        </p:nvSpPr>
        <p:spPr>
          <a:xfrm>
            <a:off x="41983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SUBURGATORY RULES</a:t>
            </a:r>
            <a:endParaRPr sz="1200" b="0" i="0" u="none" strike="noStrike" cap="none">
              <a:solidFill>
                <a:srgbClr val="000000"/>
              </a:solidFill>
              <a:latin typeface="Century Gothic"/>
              <a:ea typeface="Century Gothic"/>
              <a:cs typeface="Century Gothic"/>
              <a:sym typeface="Century Gothic"/>
            </a:endParaRPr>
          </a:p>
        </p:txBody>
      </p:sp>
      <p:sp>
        <p:nvSpPr>
          <p:cNvPr id="581" name="Google Shape;581;g1e83b44dc28_0_1"/>
          <p:cNvSpPr/>
          <p:nvPr/>
        </p:nvSpPr>
        <p:spPr>
          <a:xfrm>
            <a:off x="73371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WHO SAYS I CAN’T?</a:t>
            </a:r>
            <a:endParaRPr sz="1200" b="0" i="0" u="none" strike="noStrike" cap="none">
              <a:solidFill>
                <a:srgbClr val="000000"/>
              </a:solidFill>
              <a:latin typeface="Century Gothic"/>
              <a:ea typeface="Century Gothic"/>
              <a:cs typeface="Century Gothic"/>
              <a:sym typeface="Century Gothic"/>
            </a:endParaRPr>
          </a:p>
        </p:txBody>
      </p:sp>
      <p:sp>
        <p:nvSpPr>
          <p:cNvPr id="582" name="Google Shape;582;g1e83b44dc28_0_1"/>
          <p:cNvSpPr/>
          <p:nvPr/>
        </p:nvSpPr>
        <p:spPr>
          <a:xfrm>
            <a:off x="2628913"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FLIP-FLOPPING AROUND</a:t>
            </a:r>
            <a:endParaRPr sz="1200" b="0" i="0" u="none" strike="noStrike" cap="none">
              <a:solidFill>
                <a:srgbClr val="000000"/>
              </a:solidFill>
              <a:latin typeface="Century Gothic"/>
              <a:ea typeface="Century Gothic"/>
              <a:cs typeface="Century Gothic"/>
              <a:sym typeface="Century Gothic"/>
            </a:endParaRPr>
          </a:p>
        </p:txBody>
      </p:sp>
      <p:sp>
        <p:nvSpPr>
          <p:cNvPr id="583" name="Google Shape;583;g1e83b44dc28_0_1"/>
          <p:cNvSpPr/>
          <p:nvPr/>
        </p:nvSpPr>
        <p:spPr>
          <a:xfrm>
            <a:off x="57677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CONSCIOUS DECISION MAKING</a:t>
            </a:r>
            <a:endParaRPr sz="1200" b="0" i="0" u="none" strike="noStrike" cap="none">
              <a:solidFill>
                <a:srgbClr val="000000"/>
              </a:solidFill>
              <a:latin typeface="Century Gothic"/>
              <a:ea typeface="Century Gothic"/>
              <a:cs typeface="Century Gothic"/>
              <a:sym typeface="Century Gothic"/>
            </a:endParaRPr>
          </a:p>
        </p:txBody>
      </p:sp>
      <p:sp>
        <p:nvSpPr>
          <p:cNvPr id="584" name="Google Shape;584;g1e83b44dc28_0_1"/>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 change in perspective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2886d5936f9_0_5"/>
          <p:cNvPicPr preferRelativeResize="0"/>
          <p:nvPr/>
        </p:nvPicPr>
        <p:blipFill rotWithShape="1">
          <a:blip r:embed="rId3">
            <a:alphaModFix/>
          </a:blip>
          <a:srcRect t="11963" r="4642" b="41048"/>
          <a:stretch/>
        </p:blipFill>
        <p:spPr>
          <a:xfrm>
            <a:off x="7032265" y="2520446"/>
            <a:ext cx="1440690" cy="709930"/>
          </a:xfrm>
          <a:prstGeom prst="rect">
            <a:avLst/>
          </a:prstGeom>
          <a:noFill/>
          <a:ln>
            <a:noFill/>
          </a:ln>
        </p:spPr>
      </p:pic>
      <p:pic>
        <p:nvPicPr>
          <p:cNvPr id="591" name="Google Shape;591;g2886d5936f9_0_5"/>
          <p:cNvPicPr preferRelativeResize="0"/>
          <p:nvPr/>
        </p:nvPicPr>
        <p:blipFill rotWithShape="1">
          <a:blip r:embed="rId4">
            <a:alphaModFix/>
          </a:blip>
          <a:srcRect l="2894" t="-5" r="-8" b="46628"/>
          <a:stretch/>
        </p:blipFill>
        <p:spPr>
          <a:xfrm>
            <a:off x="7030383" y="1498108"/>
            <a:ext cx="1446236" cy="709931"/>
          </a:xfrm>
          <a:prstGeom prst="rect">
            <a:avLst/>
          </a:prstGeom>
          <a:noFill/>
          <a:ln>
            <a:noFill/>
          </a:ln>
        </p:spPr>
      </p:pic>
      <p:sp>
        <p:nvSpPr>
          <p:cNvPr id="592" name="Google Shape;592;g2886d5936f9_0_5"/>
          <p:cNvSpPr txBox="1">
            <a:spLocks noGrp="1"/>
          </p:cNvSpPr>
          <p:nvPr>
            <p:ph type="body" idx="2"/>
          </p:nvPr>
        </p:nvSpPr>
        <p:spPr>
          <a:xfrm>
            <a:off x="964913" y="492742"/>
            <a:ext cx="66588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None/>
            </a:pPr>
            <a:r>
              <a:rPr lang="en-GB" sz="2800" b="0"/>
              <a:t>EXPLORING WHAT VALUE MEANS ACROSS </a:t>
            </a:r>
            <a:r>
              <a:rPr lang="en-GB" sz="2800" b="0" strike="sngStrike"/>
              <a:t>10</a:t>
            </a:r>
            <a:r>
              <a:rPr lang="en-GB" sz="2800" b="0"/>
              <a:t> </a:t>
            </a:r>
            <a:r>
              <a:rPr lang="en-GB" sz="2800" b="0">
                <a:solidFill>
                  <a:schemeClr val="accent1"/>
                </a:solidFill>
              </a:rPr>
              <a:t>11 CATEGORIES</a:t>
            </a:r>
            <a:endParaRPr sz="4200" b="0">
              <a:solidFill>
                <a:schemeClr val="accent1"/>
              </a:solidFill>
            </a:endParaRPr>
          </a:p>
        </p:txBody>
      </p:sp>
      <p:sp>
        <p:nvSpPr>
          <p:cNvPr id="593" name="Google Shape;593;g2886d5936f9_0_5"/>
          <p:cNvSpPr txBox="1"/>
          <p:nvPr/>
        </p:nvSpPr>
        <p:spPr>
          <a:xfrm>
            <a:off x="900328" y="2208039"/>
            <a:ext cx="1602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Supermarkets</a:t>
            </a:r>
            <a:endParaRPr sz="1400" b="0" i="0" u="none" strike="noStrike" cap="none">
              <a:solidFill>
                <a:srgbClr val="000000"/>
              </a:solidFill>
              <a:latin typeface="Arial"/>
              <a:ea typeface="Arial"/>
              <a:cs typeface="Arial"/>
              <a:sym typeface="Arial"/>
            </a:endParaRPr>
          </a:p>
        </p:txBody>
      </p:sp>
      <p:sp>
        <p:nvSpPr>
          <p:cNvPr id="594" name="Google Shape;594;g2886d5936f9_0_5"/>
          <p:cNvSpPr txBox="1"/>
          <p:nvPr/>
        </p:nvSpPr>
        <p:spPr>
          <a:xfrm>
            <a:off x="2481283" y="2208039"/>
            <a:ext cx="1446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Food &amp; Drink</a:t>
            </a:r>
            <a:endParaRPr sz="1400" b="0" i="0" u="none" strike="noStrike" cap="none">
              <a:solidFill>
                <a:srgbClr val="000000"/>
              </a:solidFill>
              <a:latin typeface="Arial"/>
              <a:ea typeface="Arial"/>
              <a:cs typeface="Arial"/>
              <a:sym typeface="Arial"/>
            </a:endParaRPr>
          </a:p>
        </p:txBody>
      </p:sp>
      <p:sp>
        <p:nvSpPr>
          <p:cNvPr id="595" name="Google Shape;595;g2886d5936f9_0_5"/>
          <p:cNvSpPr txBox="1"/>
          <p:nvPr/>
        </p:nvSpPr>
        <p:spPr>
          <a:xfrm>
            <a:off x="3927518" y="2208039"/>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Fashion</a:t>
            </a:r>
            <a:endParaRPr sz="1400" b="0" i="0" u="none" strike="noStrike" cap="none">
              <a:solidFill>
                <a:srgbClr val="000000"/>
              </a:solidFill>
              <a:latin typeface="Arial"/>
              <a:ea typeface="Arial"/>
              <a:cs typeface="Arial"/>
              <a:sym typeface="Arial"/>
            </a:endParaRPr>
          </a:p>
        </p:txBody>
      </p:sp>
      <p:sp>
        <p:nvSpPr>
          <p:cNvPr id="596" name="Google Shape;596;g2886d5936f9_0_5"/>
          <p:cNvSpPr txBox="1"/>
          <p:nvPr/>
        </p:nvSpPr>
        <p:spPr>
          <a:xfrm>
            <a:off x="5508473" y="2208039"/>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Telecomms</a:t>
            </a:r>
            <a:endParaRPr sz="1400" b="0" i="0" u="none" strike="noStrike" cap="none">
              <a:solidFill>
                <a:srgbClr val="000000"/>
              </a:solidFill>
              <a:latin typeface="Arial"/>
              <a:ea typeface="Arial"/>
              <a:cs typeface="Arial"/>
              <a:sym typeface="Arial"/>
            </a:endParaRPr>
          </a:p>
        </p:txBody>
      </p:sp>
      <p:sp>
        <p:nvSpPr>
          <p:cNvPr id="597" name="Google Shape;597;g2886d5936f9_0_5"/>
          <p:cNvSpPr txBox="1"/>
          <p:nvPr/>
        </p:nvSpPr>
        <p:spPr>
          <a:xfrm>
            <a:off x="896665" y="3281177"/>
            <a:ext cx="1602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Beauty</a:t>
            </a:r>
            <a:endParaRPr sz="1400" b="0" i="0" u="none" strike="noStrike" cap="none">
              <a:solidFill>
                <a:srgbClr val="000000"/>
              </a:solidFill>
              <a:latin typeface="Arial"/>
              <a:ea typeface="Arial"/>
              <a:cs typeface="Arial"/>
              <a:sym typeface="Arial"/>
            </a:endParaRPr>
          </a:p>
        </p:txBody>
      </p:sp>
      <p:sp>
        <p:nvSpPr>
          <p:cNvPr id="598" name="Google Shape;598;g2886d5936f9_0_5"/>
          <p:cNvSpPr txBox="1"/>
          <p:nvPr/>
        </p:nvSpPr>
        <p:spPr>
          <a:xfrm>
            <a:off x="2477621" y="3281177"/>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Travel</a:t>
            </a:r>
            <a:endParaRPr sz="1400" b="0" i="0" u="none" strike="noStrike" cap="none">
              <a:solidFill>
                <a:srgbClr val="000000"/>
              </a:solidFill>
              <a:latin typeface="Arial"/>
              <a:ea typeface="Arial"/>
              <a:cs typeface="Arial"/>
              <a:sym typeface="Arial"/>
            </a:endParaRPr>
          </a:p>
        </p:txBody>
      </p:sp>
      <p:sp>
        <p:nvSpPr>
          <p:cNvPr id="599" name="Google Shape;599;g2886d5936f9_0_5"/>
          <p:cNvSpPr txBox="1"/>
          <p:nvPr/>
        </p:nvSpPr>
        <p:spPr>
          <a:xfrm>
            <a:off x="3991180" y="3286114"/>
            <a:ext cx="1446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Home</a:t>
            </a:r>
            <a:endParaRPr sz="1400" b="0" i="0" u="none" strike="noStrike" cap="none">
              <a:solidFill>
                <a:srgbClr val="000000"/>
              </a:solidFill>
              <a:latin typeface="Arial"/>
              <a:ea typeface="Arial"/>
              <a:cs typeface="Arial"/>
              <a:sym typeface="Arial"/>
            </a:endParaRPr>
          </a:p>
        </p:txBody>
      </p:sp>
      <p:sp>
        <p:nvSpPr>
          <p:cNvPr id="600" name="Google Shape;600;g2886d5936f9_0_5"/>
          <p:cNvSpPr txBox="1"/>
          <p:nvPr/>
        </p:nvSpPr>
        <p:spPr>
          <a:xfrm>
            <a:off x="5501091" y="3281177"/>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Subscriptions</a:t>
            </a:r>
            <a:endParaRPr sz="1400" b="0" i="0" u="none" strike="noStrike" cap="none">
              <a:solidFill>
                <a:srgbClr val="000000"/>
              </a:solidFill>
              <a:latin typeface="Arial"/>
              <a:ea typeface="Arial"/>
              <a:cs typeface="Arial"/>
              <a:sym typeface="Arial"/>
            </a:endParaRPr>
          </a:p>
        </p:txBody>
      </p:sp>
      <p:pic>
        <p:nvPicPr>
          <p:cNvPr id="601" name="Google Shape;601;g2886d5936f9_0_5"/>
          <p:cNvPicPr preferRelativeResize="0"/>
          <p:nvPr/>
        </p:nvPicPr>
        <p:blipFill rotWithShape="1">
          <a:blip r:embed="rId5">
            <a:alphaModFix/>
          </a:blip>
          <a:srcRect/>
          <a:stretch/>
        </p:blipFill>
        <p:spPr>
          <a:xfrm>
            <a:off x="964915" y="1498109"/>
            <a:ext cx="1446234" cy="711200"/>
          </a:xfrm>
          <a:prstGeom prst="rect">
            <a:avLst/>
          </a:prstGeom>
          <a:noFill/>
          <a:ln>
            <a:noFill/>
          </a:ln>
        </p:spPr>
      </p:pic>
      <p:pic>
        <p:nvPicPr>
          <p:cNvPr id="602" name="Google Shape;602;g2886d5936f9_0_5"/>
          <p:cNvPicPr preferRelativeResize="0"/>
          <p:nvPr/>
        </p:nvPicPr>
        <p:blipFill rotWithShape="1">
          <a:blip r:embed="rId6">
            <a:alphaModFix/>
          </a:blip>
          <a:srcRect/>
          <a:stretch/>
        </p:blipFill>
        <p:spPr>
          <a:xfrm>
            <a:off x="2481283" y="1498110"/>
            <a:ext cx="1446234" cy="711200"/>
          </a:xfrm>
          <a:prstGeom prst="rect">
            <a:avLst/>
          </a:prstGeom>
          <a:noFill/>
          <a:ln>
            <a:noFill/>
          </a:ln>
        </p:spPr>
      </p:pic>
      <p:pic>
        <p:nvPicPr>
          <p:cNvPr id="603" name="Google Shape;603;g2886d5936f9_0_5" descr="Most Stylish British Fashion Women on Instagram | Who What Wear UK"/>
          <p:cNvPicPr preferRelativeResize="0"/>
          <p:nvPr/>
        </p:nvPicPr>
        <p:blipFill rotWithShape="1">
          <a:blip r:embed="rId7">
            <a:alphaModFix/>
          </a:blip>
          <a:srcRect/>
          <a:stretch/>
        </p:blipFill>
        <p:spPr>
          <a:xfrm>
            <a:off x="3997650" y="1498109"/>
            <a:ext cx="1446234" cy="711200"/>
          </a:xfrm>
          <a:prstGeom prst="rect">
            <a:avLst/>
          </a:prstGeom>
          <a:noFill/>
          <a:ln>
            <a:noFill/>
          </a:ln>
        </p:spPr>
      </p:pic>
      <p:pic>
        <p:nvPicPr>
          <p:cNvPr id="604" name="Google Shape;604;g2886d5936f9_0_5" descr="Tough new rules confirmed to protect UK telecoms networks against cyber  attacks - GOV.UK"/>
          <p:cNvPicPr preferRelativeResize="0"/>
          <p:nvPr/>
        </p:nvPicPr>
        <p:blipFill rotWithShape="1">
          <a:blip r:embed="rId8">
            <a:alphaModFix/>
          </a:blip>
          <a:srcRect/>
          <a:stretch/>
        </p:blipFill>
        <p:spPr>
          <a:xfrm>
            <a:off x="5514017" y="1499379"/>
            <a:ext cx="1446234" cy="709930"/>
          </a:xfrm>
          <a:prstGeom prst="rect">
            <a:avLst/>
          </a:prstGeom>
          <a:noFill/>
          <a:ln>
            <a:noFill/>
          </a:ln>
        </p:spPr>
      </p:pic>
      <p:pic>
        <p:nvPicPr>
          <p:cNvPr id="605" name="Google Shape;605;g2886d5936f9_0_5" descr="Estee Lauder | Beauty Products, Skin Care &amp; Makeup"/>
          <p:cNvPicPr preferRelativeResize="0"/>
          <p:nvPr/>
        </p:nvPicPr>
        <p:blipFill rotWithShape="1">
          <a:blip r:embed="rId9">
            <a:alphaModFix/>
          </a:blip>
          <a:srcRect/>
          <a:stretch/>
        </p:blipFill>
        <p:spPr>
          <a:xfrm>
            <a:off x="961252" y="2520447"/>
            <a:ext cx="1446234" cy="711200"/>
          </a:xfrm>
          <a:prstGeom prst="rect">
            <a:avLst/>
          </a:prstGeom>
          <a:noFill/>
          <a:ln>
            <a:noFill/>
          </a:ln>
        </p:spPr>
      </p:pic>
      <p:pic>
        <p:nvPicPr>
          <p:cNvPr id="606" name="Google Shape;606;g2886d5936f9_0_5" descr="Travel"/>
          <p:cNvPicPr preferRelativeResize="0"/>
          <p:nvPr/>
        </p:nvPicPr>
        <p:blipFill rotWithShape="1">
          <a:blip r:embed="rId10">
            <a:alphaModFix/>
          </a:blip>
          <a:srcRect/>
          <a:stretch/>
        </p:blipFill>
        <p:spPr>
          <a:xfrm>
            <a:off x="2477621" y="2520448"/>
            <a:ext cx="1446234" cy="711200"/>
          </a:xfrm>
          <a:prstGeom prst="rect">
            <a:avLst/>
          </a:prstGeom>
          <a:noFill/>
          <a:ln>
            <a:noFill/>
          </a:ln>
        </p:spPr>
      </p:pic>
      <p:pic>
        <p:nvPicPr>
          <p:cNvPr id="607" name="Google Shape;607;g2886d5936f9_0_5" descr="DIY Home-Renovation Tools | The Strategist"/>
          <p:cNvPicPr preferRelativeResize="0"/>
          <p:nvPr/>
        </p:nvPicPr>
        <p:blipFill rotWithShape="1">
          <a:blip r:embed="rId11">
            <a:alphaModFix/>
          </a:blip>
          <a:srcRect/>
          <a:stretch/>
        </p:blipFill>
        <p:spPr>
          <a:xfrm>
            <a:off x="3993988" y="2520447"/>
            <a:ext cx="1446234" cy="711200"/>
          </a:xfrm>
          <a:prstGeom prst="rect">
            <a:avLst/>
          </a:prstGeom>
          <a:noFill/>
          <a:ln>
            <a:noFill/>
          </a:ln>
        </p:spPr>
      </p:pic>
      <p:pic>
        <p:nvPicPr>
          <p:cNvPr id="608" name="Google Shape;608;g2886d5936f9_0_5" descr="52 Best Subscription Boxes To Know About In 2022"/>
          <p:cNvPicPr preferRelativeResize="0"/>
          <p:nvPr/>
        </p:nvPicPr>
        <p:blipFill rotWithShape="1">
          <a:blip r:embed="rId12">
            <a:alphaModFix/>
          </a:blip>
          <a:srcRect/>
          <a:stretch/>
        </p:blipFill>
        <p:spPr>
          <a:xfrm>
            <a:off x="5510355" y="2520447"/>
            <a:ext cx="1446234" cy="711200"/>
          </a:xfrm>
          <a:prstGeom prst="rect">
            <a:avLst/>
          </a:prstGeom>
          <a:noFill/>
          <a:ln>
            <a:noFill/>
          </a:ln>
        </p:spPr>
      </p:pic>
      <p:sp>
        <p:nvSpPr>
          <p:cNvPr id="609" name="Google Shape;609;g2886d5936f9_0_5"/>
          <p:cNvSpPr txBox="1"/>
          <p:nvPr/>
        </p:nvSpPr>
        <p:spPr>
          <a:xfrm>
            <a:off x="7028561" y="2208039"/>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Automotive</a:t>
            </a:r>
            <a:endParaRPr sz="1400" b="0" i="0" u="none" strike="noStrike" cap="none">
              <a:solidFill>
                <a:srgbClr val="000000"/>
              </a:solidFill>
              <a:latin typeface="Arial"/>
              <a:ea typeface="Arial"/>
              <a:cs typeface="Arial"/>
              <a:sym typeface="Arial"/>
            </a:endParaRPr>
          </a:p>
        </p:txBody>
      </p:sp>
      <p:sp>
        <p:nvSpPr>
          <p:cNvPr id="610" name="Google Shape;610;g2886d5936f9_0_5"/>
          <p:cNvSpPr txBox="1"/>
          <p:nvPr/>
        </p:nvSpPr>
        <p:spPr>
          <a:xfrm>
            <a:off x="7021179" y="3281177"/>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Finance</a:t>
            </a:r>
            <a:endParaRPr sz="1400" b="0" i="0" u="none" strike="noStrike" cap="none">
              <a:solidFill>
                <a:srgbClr val="000000"/>
              </a:solidFill>
              <a:latin typeface="Arial"/>
              <a:ea typeface="Arial"/>
              <a:cs typeface="Arial"/>
              <a:sym typeface="Arial"/>
            </a:endParaRPr>
          </a:p>
        </p:txBody>
      </p:sp>
      <p:pic>
        <p:nvPicPr>
          <p:cNvPr id="611" name="Google Shape;611;g2886d5936f9_0_5"/>
          <p:cNvPicPr preferRelativeResize="0"/>
          <p:nvPr/>
        </p:nvPicPr>
        <p:blipFill rotWithShape="1">
          <a:blip r:embed="rId13">
            <a:alphaModFix/>
          </a:blip>
          <a:srcRect l="7723"/>
          <a:stretch/>
        </p:blipFill>
        <p:spPr>
          <a:xfrm>
            <a:off x="3997650" y="3602188"/>
            <a:ext cx="1446299" cy="709925"/>
          </a:xfrm>
          <a:prstGeom prst="rect">
            <a:avLst/>
          </a:prstGeom>
          <a:noFill/>
          <a:ln>
            <a:noFill/>
          </a:ln>
        </p:spPr>
      </p:pic>
      <p:sp>
        <p:nvSpPr>
          <p:cNvPr id="612" name="Google Shape;612;g2886d5936f9_0_5"/>
          <p:cNvSpPr txBox="1"/>
          <p:nvPr/>
        </p:nvSpPr>
        <p:spPr>
          <a:xfrm>
            <a:off x="3997655" y="4312102"/>
            <a:ext cx="14463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…and now …wellbeing</a:t>
            </a:r>
            <a:endParaRPr sz="1400" b="0" i="0" u="none" strike="noStrike" cap="none">
              <a:solidFill>
                <a:srgbClr val="000000"/>
              </a:solidFill>
              <a:latin typeface="Century Gothic"/>
              <a:ea typeface="Century Gothic"/>
              <a:cs typeface="Century Gothic"/>
              <a:sym typeface="Century Gothic"/>
            </a:endParaRPr>
          </a:p>
        </p:txBody>
      </p:sp>
      <p:sp>
        <p:nvSpPr>
          <p:cNvPr id="613" name="Google Shape;613;g2886d5936f9_0_5"/>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What does value mean?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618" name="Google Shape;618;g283b4bb0cb9_0_0"/>
          <p:cNvGrpSpPr/>
          <p:nvPr/>
        </p:nvGrpSpPr>
        <p:grpSpPr>
          <a:xfrm>
            <a:off x="654050" y="-1"/>
            <a:ext cx="8499581" cy="5158806"/>
            <a:chOff x="654050" y="-1"/>
            <a:chExt cx="8499581" cy="5158806"/>
          </a:xfrm>
        </p:grpSpPr>
        <p:pic>
          <p:nvPicPr>
            <p:cNvPr id="619" name="Google Shape;619;g283b4bb0cb9_0_0"/>
            <p:cNvPicPr preferRelativeResize="0"/>
            <p:nvPr/>
          </p:nvPicPr>
          <p:blipFill rotWithShape="1">
            <a:blip r:embed="rId3">
              <a:alphaModFix/>
            </a:blip>
            <a:srcRect l="5289" r="2235"/>
            <a:stretch/>
          </p:blipFill>
          <p:spPr>
            <a:xfrm>
              <a:off x="654050" y="-1"/>
              <a:ext cx="8499581" cy="5158806"/>
            </a:xfrm>
            <a:prstGeom prst="rect">
              <a:avLst/>
            </a:prstGeom>
            <a:noFill/>
            <a:ln>
              <a:noFill/>
            </a:ln>
          </p:spPr>
        </p:pic>
        <p:pic>
          <p:nvPicPr>
            <p:cNvPr id="620" name="Google Shape;620;g283b4bb0cb9_0_0"/>
            <p:cNvPicPr preferRelativeResize="0"/>
            <p:nvPr/>
          </p:nvPicPr>
          <p:blipFill rotWithShape="1">
            <a:blip r:embed="rId4">
              <a:alphaModFix/>
            </a:blip>
            <a:srcRect/>
            <a:stretch/>
          </p:blipFill>
          <p:spPr>
            <a:xfrm>
              <a:off x="4088511" y="587906"/>
              <a:ext cx="1657927" cy="1406277"/>
            </a:xfrm>
            <a:prstGeom prst="rect">
              <a:avLst/>
            </a:prstGeom>
            <a:noFill/>
            <a:ln>
              <a:noFill/>
            </a:ln>
          </p:spPr>
        </p:pic>
      </p:grpSp>
      <p:sp>
        <p:nvSpPr>
          <p:cNvPr id="621" name="Google Shape;621;g283b4bb0cb9_0_0"/>
          <p:cNvSpPr txBox="1">
            <a:spLocks noGrp="1"/>
          </p:cNvSpPr>
          <p:nvPr>
            <p:ph type="body" idx="1"/>
          </p:nvPr>
        </p:nvSpPr>
        <p:spPr>
          <a:xfrm>
            <a:off x="1887574" y="2263188"/>
            <a:ext cx="5131500" cy="61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3600"/>
              <a:buNone/>
            </a:pPr>
            <a:r>
              <a:rPr lang="en-GB" sz="3600" b="0"/>
              <a:t>THE </a:t>
            </a:r>
            <a:r>
              <a:rPr lang="en-GB" sz="3600" b="0">
                <a:solidFill>
                  <a:schemeClr val="accent1"/>
                </a:solidFill>
              </a:rPr>
              <a:t>FUTURE</a:t>
            </a:r>
            <a:endParaRPr sz="3600" b="0">
              <a:solidFill>
                <a:schemeClr val="accent1"/>
              </a:solidFill>
            </a:endParaRPr>
          </a:p>
        </p:txBody>
      </p:sp>
      <p:pic>
        <p:nvPicPr>
          <p:cNvPr id="622" name="Google Shape;622;g283b4bb0cb9_0_0"/>
          <p:cNvPicPr preferRelativeResize="0"/>
          <p:nvPr/>
        </p:nvPicPr>
        <p:blipFill rotWithShape="1">
          <a:blip r:embed="rId5">
            <a:alphaModFix/>
          </a:blip>
          <a:srcRect/>
          <a:stretch/>
        </p:blipFill>
        <p:spPr>
          <a:xfrm>
            <a:off x="654050" y="15300"/>
            <a:ext cx="8462702" cy="5143500"/>
          </a:xfrm>
          <a:prstGeom prst="rect">
            <a:avLst/>
          </a:prstGeom>
          <a:noFill/>
          <a:ln>
            <a:noFill/>
          </a:ln>
        </p:spPr>
      </p:pic>
      <p:sp>
        <p:nvSpPr>
          <p:cNvPr id="623" name="Google Shape;623;g283b4bb0cb9_0_0"/>
          <p:cNvSpPr/>
          <p:nvPr/>
        </p:nvSpPr>
        <p:spPr>
          <a:xfrm>
            <a:off x="644450" y="15300"/>
            <a:ext cx="8499600" cy="5143500"/>
          </a:xfrm>
          <a:prstGeom prst="rect">
            <a:avLst/>
          </a:prstGeom>
          <a:solidFill>
            <a:srgbClr val="000000">
              <a:alpha val="5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12"/>
              <a:buFont typeface="Arial"/>
              <a:buNone/>
            </a:pPr>
            <a:endParaRPr sz="1612" b="0" i="0" u="none" strike="noStrike" cap="none">
              <a:solidFill>
                <a:schemeClr val="lt1"/>
              </a:solidFill>
              <a:latin typeface="Calibri"/>
              <a:ea typeface="Calibri"/>
              <a:cs typeface="Calibri"/>
              <a:sym typeface="Calibri"/>
            </a:endParaRPr>
          </a:p>
        </p:txBody>
      </p:sp>
      <p:sp>
        <p:nvSpPr>
          <p:cNvPr id="624" name="Google Shape;624;g283b4bb0cb9_0_0"/>
          <p:cNvSpPr txBox="1">
            <a:spLocks noGrp="1"/>
          </p:cNvSpPr>
          <p:nvPr>
            <p:ph type="body" idx="1"/>
          </p:nvPr>
        </p:nvSpPr>
        <p:spPr>
          <a:xfrm>
            <a:off x="2086949" y="2263188"/>
            <a:ext cx="5131500" cy="61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3600"/>
              <a:buNone/>
            </a:pPr>
            <a:r>
              <a:rPr lang="en-GB" sz="3600" b="0">
                <a:solidFill>
                  <a:schemeClr val="accent1"/>
                </a:solidFill>
              </a:rPr>
              <a:t>THANK </a:t>
            </a:r>
            <a:r>
              <a:rPr lang="en-GB" sz="3600" b="0">
                <a:solidFill>
                  <a:schemeClr val="lt1"/>
                </a:solidFill>
              </a:rPr>
              <a:t>YOU</a:t>
            </a:r>
            <a:endParaRPr sz="3600" b="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3"/>
          <p:cNvSpPr txBox="1">
            <a:spLocks noGrp="1"/>
          </p:cNvSpPr>
          <p:nvPr>
            <p:ph type="title"/>
          </p:nvPr>
        </p:nvSpPr>
        <p:spPr>
          <a:xfrm rot="-5400000">
            <a:off x="-2233819" y="2430449"/>
            <a:ext cx="5143500" cy="28260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Race to the Top</a:t>
            </a:r>
            <a:endParaRPr dirty="0"/>
          </a:p>
        </p:txBody>
      </p:sp>
      <p:sp>
        <p:nvSpPr>
          <p:cNvPr id="691" name="Google Shape;691;p83"/>
          <p:cNvSpPr txBox="1">
            <a:spLocks noGrp="1"/>
          </p:cNvSpPr>
          <p:nvPr>
            <p:ph type="body" idx="1"/>
          </p:nvPr>
        </p:nvSpPr>
        <p:spPr>
          <a:xfrm>
            <a:off x="1242539" y="2526190"/>
            <a:ext cx="2101524" cy="2908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2000" dirty="0">
                <a:solidFill>
                  <a:schemeClr val="accent1"/>
                </a:solidFill>
              </a:rPr>
              <a:t>Caroline Clear</a:t>
            </a:r>
            <a:endParaRPr sz="2000" dirty="0">
              <a:solidFill>
                <a:schemeClr val="accent1"/>
              </a:solidFill>
            </a:endParaRPr>
          </a:p>
        </p:txBody>
      </p:sp>
      <p:sp>
        <p:nvSpPr>
          <p:cNvPr id="692" name="Google Shape;692;p83"/>
          <p:cNvSpPr txBox="1">
            <a:spLocks noGrp="1"/>
          </p:cNvSpPr>
          <p:nvPr>
            <p:ph type="body" idx="2"/>
          </p:nvPr>
        </p:nvSpPr>
        <p:spPr>
          <a:xfrm>
            <a:off x="3344063" y="2526190"/>
            <a:ext cx="2101524" cy="2908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2000" dirty="0">
                <a:solidFill>
                  <a:schemeClr val="accent1"/>
                </a:solidFill>
              </a:rPr>
              <a:t>Adam Jones</a:t>
            </a:r>
            <a:endParaRPr sz="2000" dirty="0">
              <a:solidFill>
                <a:schemeClr val="accent1"/>
              </a:solidFill>
            </a:endParaRPr>
          </a:p>
        </p:txBody>
      </p:sp>
      <p:sp>
        <p:nvSpPr>
          <p:cNvPr id="693" name="Google Shape;693;p83"/>
          <p:cNvSpPr txBox="1">
            <a:spLocks noGrp="1"/>
          </p:cNvSpPr>
          <p:nvPr>
            <p:ph type="body" idx="3"/>
          </p:nvPr>
        </p:nvSpPr>
        <p:spPr>
          <a:xfrm>
            <a:off x="1242538" y="2971804"/>
            <a:ext cx="3329461" cy="14094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1200"/>
              <a:buNone/>
            </a:pPr>
            <a:r>
              <a:rPr lang="en-US" dirty="0"/>
              <a:t>Client Strategy Controller</a:t>
            </a:r>
          </a:p>
          <a:p>
            <a:pPr marL="0" lvl="0" indent="0" algn="l" rtl="0">
              <a:spcBef>
                <a:spcPts val="0"/>
              </a:spcBef>
              <a:spcAft>
                <a:spcPts val="0"/>
              </a:spcAft>
              <a:buClr>
                <a:srgbClr val="3F3F3F"/>
              </a:buClr>
              <a:buSzPts val="1200"/>
              <a:buNone/>
            </a:pPr>
            <a:r>
              <a:rPr lang="en-US" u="sng" dirty="0">
                <a:solidFill>
                  <a:schemeClr val="accent1"/>
                </a:solidFill>
              </a:rPr>
              <a:t>caroline.clear@itv.com</a:t>
            </a:r>
          </a:p>
        </p:txBody>
      </p:sp>
      <p:sp>
        <p:nvSpPr>
          <p:cNvPr id="694" name="Google Shape;694;p83"/>
          <p:cNvSpPr txBox="1">
            <a:spLocks noGrp="1"/>
          </p:cNvSpPr>
          <p:nvPr>
            <p:ph type="body" idx="4"/>
          </p:nvPr>
        </p:nvSpPr>
        <p:spPr>
          <a:xfrm>
            <a:off x="3344063" y="2971804"/>
            <a:ext cx="3329461" cy="14094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1200"/>
              <a:buNone/>
            </a:pPr>
            <a:r>
              <a:rPr lang="en-US" dirty="0"/>
              <a:t>Senior Strategist</a:t>
            </a:r>
          </a:p>
          <a:p>
            <a:pPr marL="0" lvl="0" indent="0" algn="l" rtl="0">
              <a:spcBef>
                <a:spcPts val="0"/>
              </a:spcBef>
              <a:spcAft>
                <a:spcPts val="0"/>
              </a:spcAft>
              <a:buClr>
                <a:srgbClr val="3F3F3F"/>
              </a:buClr>
              <a:buSzPts val="1200"/>
              <a:buNone/>
            </a:pPr>
            <a:r>
              <a:rPr lang="en-US" u="sng" dirty="0">
                <a:solidFill>
                  <a:schemeClr val="accent1"/>
                </a:solidFill>
              </a:rPr>
              <a:t>adam.jones1@itv.com</a:t>
            </a:r>
          </a:p>
        </p:txBody>
      </p:sp>
      <p:sp>
        <p:nvSpPr>
          <p:cNvPr id="695" name="Google Shape;695;p83"/>
          <p:cNvSpPr txBox="1">
            <a:spLocks noGrp="1"/>
          </p:cNvSpPr>
          <p:nvPr>
            <p:ph type="body" idx="5"/>
          </p:nvPr>
        </p:nvSpPr>
        <p:spPr>
          <a:xfrm>
            <a:off x="1242538" y="1680607"/>
            <a:ext cx="5131367" cy="6171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n-US" dirty="0">
                <a:solidFill>
                  <a:schemeClr val="tx1"/>
                </a:solidFill>
              </a:rPr>
              <a:t>Get in touch</a:t>
            </a:r>
          </a:p>
        </p:txBody>
      </p:sp>
    </p:spTree>
    <p:extLst>
      <p:ext uri="{BB962C8B-B14F-4D97-AF65-F5344CB8AC3E}">
        <p14:creationId xmlns:p14="http://schemas.microsoft.com/office/powerpoint/2010/main" val="158605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2886d5936f9_1_0"/>
          <p:cNvPicPr preferRelativeResize="0"/>
          <p:nvPr/>
        </p:nvPicPr>
        <p:blipFill rotWithShape="1">
          <a:blip r:embed="rId3">
            <a:alphaModFix/>
          </a:blip>
          <a:srcRect t="11963" r="4642" b="41048"/>
          <a:stretch/>
        </p:blipFill>
        <p:spPr>
          <a:xfrm>
            <a:off x="7032265" y="2520446"/>
            <a:ext cx="1440690" cy="709930"/>
          </a:xfrm>
          <a:prstGeom prst="rect">
            <a:avLst/>
          </a:prstGeom>
          <a:noFill/>
          <a:ln>
            <a:noFill/>
          </a:ln>
        </p:spPr>
      </p:pic>
      <p:pic>
        <p:nvPicPr>
          <p:cNvPr id="177" name="Google Shape;177;g2886d5936f9_1_0"/>
          <p:cNvPicPr preferRelativeResize="0"/>
          <p:nvPr/>
        </p:nvPicPr>
        <p:blipFill rotWithShape="1">
          <a:blip r:embed="rId4">
            <a:alphaModFix/>
          </a:blip>
          <a:srcRect l="2894" t="-5" r="-8" b="46628"/>
          <a:stretch/>
        </p:blipFill>
        <p:spPr>
          <a:xfrm>
            <a:off x="7030383" y="1498108"/>
            <a:ext cx="1446236" cy="709931"/>
          </a:xfrm>
          <a:prstGeom prst="rect">
            <a:avLst/>
          </a:prstGeom>
          <a:noFill/>
          <a:ln>
            <a:noFill/>
          </a:ln>
        </p:spPr>
      </p:pic>
      <p:sp>
        <p:nvSpPr>
          <p:cNvPr id="178" name="Google Shape;178;g2886d5936f9_1_0"/>
          <p:cNvSpPr txBox="1">
            <a:spLocks noGrp="1"/>
          </p:cNvSpPr>
          <p:nvPr>
            <p:ph type="body" idx="2"/>
          </p:nvPr>
        </p:nvSpPr>
        <p:spPr>
          <a:xfrm>
            <a:off x="963988" y="240867"/>
            <a:ext cx="66588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None/>
            </a:pPr>
            <a:r>
              <a:rPr lang="en-GB" sz="2800" b="0"/>
              <a:t>EXPLORING WHAT VALUE MEANS ACROSS </a:t>
            </a:r>
            <a:r>
              <a:rPr lang="en-GB" sz="2800" b="0" strike="sngStrike"/>
              <a:t>10</a:t>
            </a:r>
            <a:r>
              <a:rPr lang="en-GB" sz="2800" b="0"/>
              <a:t> </a:t>
            </a:r>
            <a:r>
              <a:rPr lang="en-GB" sz="2800" b="0">
                <a:solidFill>
                  <a:schemeClr val="accent1"/>
                </a:solidFill>
              </a:rPr>
              <a:t>11 CATEGORIES</a:t>
            </a:r>
            <a:endParaRPr sz="4200" b="0">
              <a:solidFill>
                <a:schemeClr val="accent1"/>
              </a:solidFill>
            </a:endParaRPr>
          </a:p>
        </p:txBody>
      </p:sp>
      <p:sp>
        <p:nvSpPr>
          <p:cNvPr id="179" name="Google Shape;179;g2886d5936f9_1_0"/>
          <p:cNvSpPr txBox="1"/>
          <p:nvPr/>
        </p:nvSpPr>
        <p:spPr>
          <a:xfrm>
            <a:off x="900328" y="2208039"/>
            <a:ext cx="1602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Supermarkets</a:t>
            </a:r>
            <a:endParaRPr sz="1400" b="0" i="0" u="none" strike="noStrike" cap="none">
              <a:solidFill>
                <a:srgbClr val="000000"/>
              </a:solidFill>
              <a:latin typeface="Arial"/>
              <a:ea typeface="Arial"/>
              <a:cs typeface="Arial"/>
              <a:sym typeface="Arial"/>
            </a:endParaRPr>
          </a:p>
        </p:txBody>
      </p:sp>
      <p:sp>
        <p:nvSpPr>
          <p:cNvPr id="180" name="Google Shape;180;g2886d5936f9_1_0"/>
          <p:cNvSpPr txBox="1"/>
          <p:nvPr/>
        </p:nvSpPr>
        <p:spPr>
          <a:xfrm>
            <a:off x="2481283" y="2208039"/>
            <a:ext cx="1446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Food &amp; Drink</a:t>
            </a:r>
            <a:endParaRPr sz="1400" b="0" i="0" u="none" strike="noStrike" cap="none">
              <a:solidFill>
                <a:srgbClr val="000000"/>
              </a:solidFill>
              <a:latin typeface="Arial"/>
              <a:ea typeface="Arial"/>
              <a:cs typeface="Arial"/>
              <a:sym typeface="Arial"/>
            </a:endParaRPr>
          </a:p>
        </p:txBody>
      </p:sp>
      <p:sp>
        <p:nvSpPr>
          <p:cNvPr id="181" name="Google Shape;181;g2886d5936f9_1_0"/>
          <p:cNvSpPr txBox="1"/>
          <p:nvPr/>
        </p:nvSpPr>
        <p:spPr>
          <a:xfrm>
            <a:off x="3927518" y="2208039"/>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Fashion</a:t>
            </a:r>
            <a:endParaRPr sz="1400" b="0" i="0" u="none" strike="noStrike" cap="none">
              <a:solidFill>
                <a:srgbClr val="000000"/>
              </a:solidFill>
              <a:latin typeface="Arial"/>
              <a:ea typeface="Arial"/>
              <a:cs typeface="Arial"/>
              <a:sym typeface="Arial"/>
            </a:endParaRPr>
          </a:p>
        </p:txBody>
      </p:sp>
      <p:sp>
        <p:nvSpPr>
          <p:cNvPr id="182" name="Google Shape;182;g2886d5936f9_1_0"/>
          <p:cNvSpPr txBox="1"/>
          <p:nvPr/>
        </p:nvSpPr>
        <p:spPr>
          <a:xfrm>
            <a:off x="5508473" y="2208039"/>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Telecomms</a:t>
            </a:r>
            <a:endParaRPr sz="1400" b="0" i="0" u="none" strike="noStrike" cap="none">
              <a:solidFill>
                <a:srgbClr val="000000"/>
              </a:solidFill>
              <a:latin typeface="Arial"/>
              <a:ea typeface="Arial"/>
              <a:cs typeface="Arial"/>
              <a:sym typeface="Arial"/>
            </a:endParaRPr>
          </a:p>
        </p:txBody>
      </p:sp>
      <p:sp>
        <p:nvSpPr>
          <p:cNvPr id="183" name="Google Shape;183;g2886d5936f9_1_0"/>
          <p:cNvSpPr txBox="1"/>
          <p:nvPr/>
        </p:nvSpPr>
        <p:spPr>
          <a:xfrm>
            <a:off x="896665" y="3281177"/>
            <a:ext cx="1602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Beauty</a:t>
            </a:r>
            <a:endParaRPr sz="1400" b="0" i="0" u="none" strike="noStrike" cap="none">
              <a:solidFill>
                <a:srgbClr val="000000"/>
              </a:solidFill>
              <a:latin typeface="Arial"/>
              <a:ea typeface="Arial"/>
              <a:cs typeface="Arial"/>
              <a:sym typeface="Arial"/>
            </a:endParaRPr>
          </a:p>
        </p:txBody>
      </p:sp>
      <p:sp>
        <p:nvSpPr>
          <p:cNvPr id="184" name="Google Shape;184;g2886d5936f9_1_0"/>
          <p:cNvSpPr txBox="1"/>
          <p:nvPr/>
        </p:nvSpPr>
        <p:spPr>
          <a:xfrm>
            <a:off x="2477621" y="3281177"/>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Travel</a:t>
            </a:r>
            <a:endParaRPr sz="1400" b="0" i="0" u="none" strike="noStrike" cap="none">
              <a:solidFill>
                <a:srgbClr val="000000"/>
              </a:solidFill>
              <a:latin typeface="Arial"/>
              <a:ea typeface="Arial"/>
              <a:cs typeface="Arial"/>
              <a:sym typeface="Arial"/>
            </a:endParaRPr>
          </a:p>
        </p:txBody>
      </p:sp>
      <p:sp>
        <p:nvSpPr>
          <p:cNvPr id="185" name="Google Shape;185;g2886d5936f9_1_0"/>
          <p:cNvSpPr txBox="1"/>
          <p:nvPr/>
        </p:nvSpPr>
        <p:spPr>
          <a:xfrm>
            <a:off x="3991180" y="3286114"/>
            <a:ext cx="1446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Home</a:t>
            </a:r>
            <a:endParaRPr sz="1400" b="0" i="0" u="none" strike="noStrike" cap="none">
              <a:solidFill>
                <a:srgbClr val="000000"/>
              </a:solidFill>
              <a:latin typeface="Arial"/>
              <a:ea typeface="Arial"/>
              <a:cs typeface="Arial"/>
              <a:sym typeface="Arial"/>
            </a:endParaRPr>
          </a:p>
        </p:txBody>
      </p:sp>
      <p:sp>
        <p:nvSpPr>
          <p:cNvPr id="186" name="Google Shape;186;g2886d5936f9_1_0"/>
          <p:cNvSpPr txBox="1"/>
          <p:nvPr/>
        </p:nvSpPr>
        <p:spPr>
          <a:xfrm>
            <a:off x="5501091" y="3281177"/>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Subscriptions</a:t>
            </a:r>
            <a:endParaRPr sz="1400" b="0" i="0" u="none" strike="noStrike" cap="none">
              <a:solidFill>
                <a:srgbClr val="000000"/>
              </a:solidFill>
              <a:latin typeface="Arial"/>
              <a:ea typeface="Arial"/>
              <a:cs typeface="Arial"/>
              <a:sym typeface="Arial"/>
            </a:endParaRPr>
          </a:p>
        </p:txBody>
      </p:sp>
      <p:pic>
        <p:nvPicPr>
          <p:cNvPr id="187" name="Google Shape;187;g2886d5936f9_1_0"/>
          <p:cNvPicPr preferRelativeResize="0"/>
          <p:nvPr/>
        </p:nvPicPr>
        <p:blipFill rotWithShape="1">
          <a:blip r:embed="rId5">
            <a:alphaModFix/>
          </a:blip>
          <a:srcRect/>
          <a:stretch/>
        </p:blipFill>
        <p:spPr>
          <a:xfrm>
            <a:off x="964915" y="1498109"/>
            <a:ext cx="1446234" cy="711200"/>
          </a:xfrm>
          <a:prstGeom prst="rect">
            <a:avLst/>
          </a:prstGeom>
          <a:noFill/>
          <a:ln>
            <a:noFill/>
          </a:ln>
        </p:spPr>
      </p:pic>
      <p:pic>
        <p:nvPicPr>
          <p:cNvPr id="188" name="Google Shape;188;g2886d5936f9_1_0"/>
          <p:cNvPicPr preferRelativeResize="0"/>
          <p:nvPr/>
        </p:nvPicPr>
        <p:blipFill rotWithShape="1">
          <a:blip r:embed="rId6">
            <a:alphaModFix/>
          </a:blip>
          <a:srcRect/>
          <a:stretch/>
        </p:blipFill>
        <p:spPr>
          <a:xfrm>
            <a:off x="2481283" y="1498110"/>
            <a:ext cx="1446234" cy="711200"/>
          </a:xfrm>
          <a:prstGeom prst="rect">
            <a:avLst/>
          </a:prstGeom>
          <a:noFill/>
          <a:ln>
            <a:noFill/>
          </a:ln>
        </p:spPr>
      </p:pic>
      <p:pic>
        <p:nvPicPr>
          <p:cNvPr id="189" name="Google Shape;189;g2886d5936f9_1_0" descr="Most Stylish British Fashion Women on Instagram | Who What Wear UK"/>
          <p:cNvPicPr preferRelativeResize="0"/>
          <p:nvPr/>
        </p:nvPicPr>
        <p:blipFill rotWithShape="1">
          <a:blip r:embed="rId7">
            <a:alphaModFix/>
          </a:blip>
          <a:srcRect/>
          <a:stretch/>
        </p:blipFill>
        <p:spPr>
          <a:xfrm>
            <a:off x="3997650" y="1498109"/>
            <a:ext cx="1446234" cy="711200"/>
          </a:xfrm>
          <a:prstGeom prst="rect">
            <a:avLst/>
          </a:prstGeom>
          <a:noFill/>
          <a:ln>
            <a:noFill/>
          </a:ln>
        </p:spPr>
      </p:pic>
      <p:pic>
        <p:nvPicPr>
          <p:cNvPr id="190" name="Google Shape;190;g2886d5936f9_1_0" descr="Tough new rules confirmed to protect UK telecoms networks against cyber  attacks - GOV.UK"/>
          <p:cNvPicPr preferRelativeResize="0"/>
          <p:nvPr/>
        </p:nvPicPr>
        <p:blipFill rotWithShape="1">
          <a:blip r:embed="rId8">
            <a:alphaModFix/>
          </a:blip>
          <a:srcRect/>
          <a:stretch/>
        </p:blipFill>
        <p:spPr>
          <a:xfrm>
            <a:off x="5514017" y="1499379"/>
            <a:ext cx="1446234" cy="709930"/>
          </a:xfrm>
          <a:prstGeom prst="rect">
            <a:avLst/>
          </a:prstGeom>
          <a:noFill/>
          <a:ln>
            <a:noFill/>
          </a:ln>
        </p:spPr>
      </p:pic>
      <p:pic>
        <p:nvPicPr>
          <p:cNvPr id="191" name="Google Shape;191;g2886d5936f9_1_0" descr="Estee Lauder | Beauty Products, Skin Care &amp; Makeup"/>
          <p:cNvPicPr preferRelativeResize="0"/>
          <p:nvPr/>
        </p:nvPicPr>
        <p:blipFill rotWithShape="1">
          <a:blip r:embed="rId9">
            <a:alphaModFix/>
          </a:blip>
          <a:srcRect/>
          <a:stretch/>
        </p:blipFill>
        <p:spPr>
          <a:xfrm>
            <a:off x="961252" y="2520447"/>
            <a:ext cx="1446234" cy="711200"/>
          </a:xfrm>
          <a:prstGeom prst="rect">
            <a:avLst/>
          </a:prstGeom>
          <a:noFill/>
          <a:ln>
            <a:noFill/>
          </a:ln>
        </p:spPr>
      </p:pic>
      <p:pic>
        <p:nvPicPr>
          <p:cNvPr id="192" name="Google Shape;192;g2886d5936f9_1_0" descr="Travel"/>
          <p:cNvPicPr preferRelativeResize="0"/>
          <p:nvPr/>
        </p:nvPicPr>
        <p:blipFill rotWithShape="1">
          <a:blip r:embed="rId10">
            <a:alphaModFix/>
          </a:blip>
          <a:srcRect/>
          <a:stretch/>
        </p:blipFill>
        <p:spPr>
          <a:xfrm>
            <a:off x="2477621" y="2520448"/>
            <a:ext cx="1446234" cy="711200"/>
          </a:xfrm>
          <a:prstGeom prst="rect">
            <a:avLst/>
          </a:prstGeom>
          <a:noFill/>
          <a:ln>
            <a:noFill/>
          </a:ln>
        </p:spPr>
      </p:pic>
      <p:pic>
        <p:nvPicPr>
          <p:cNvPr id="193" name="Google Shape;193;g2886d5936f9_1_0" descr="DIY Home-Renovation Tools | The Strategist"/>
          <p:cNvPicPr preferRelativeResize="0"/>
          <p:nvPr/>
        </p:nvPicPr>
        <p:blipFill rotWithShape="1">
          <a:blip r:embed="rId11">
            <a:alphaModFix/>
          </a:blip>
          <a:srcRect/>
          <a:stretch/>
        </p:blipFill>
        <p:spPr>
          <a:xfrm>
            <a:off x="3993988" y="2520447"/>
            <a:ext cx="1446234" cy="711200"/>
          </a:xfrm>
          <a:prstGeom prst="rect">
            <a:avLst/>
          </a:prstGeom>
          <a:noFill/>
          <a:ln>
            <a:noFill/>
          </a:ln>
        </p:spPr>
      </p:pic>
      <p:pic>
        <p:nvPicPr>
          <p:cNvPr id="194" name="Google Shape;194;g2886d5936f9_1_0" descr="52 Best Subscription Boxes To Know About In 2022"/>
          <p:cNvPicPr preferRelativeResize="0"/>
          <p:nvPr/>
        </p:nvPicPr>
        <p:blipFill rotWithShape="1">
          <a:blip r:embed="rId12">
            <a:alphaModFix/>
          </a:blip>
          <a:srcRect/>
          <a:stretch/>
        </p:blipFill>
        <p:spPr>
          <a:xfrm>
            <a:off x="5510355" y="2520447"/>
            <a:ext cx="1446234" cy="711200"/>
          </a:xfrm>
          <a:prstGeom prst="rect">
            <a:avLst/>
          </a:prstGeom>
          <a:noFill/>
          <a:ln>
            <a:noFill/>
          </a:ln>
        </p:spPr>
      </p:pic>
      <p:sp>
        <p:nvSpPr>
          <p:cNvPr id="195" name="Google Shape;195;g2886d5936f9_1_0"/>
          <p:cNvSpPr txBox="1"/>
          <p:nvPr/>
        </p:nvSpPr>
        <p:spPr>
          <a:xfrm>
            <a:off x="7028561" y="2208039"/>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Automotive</a:t>
            </a:r>
            <a:endParaRPr sz="1400" b="0" i="0" u="none" strike="noStrike" cap="none">
              <a:solidFill>
                <a:srgbClr val="000000"/>
              </a:solidFill>
              <a:latin typeface="Arial"/>
              <a:ea typeface="Arial"/>
              <a:cs typeface="Arial"/>
              <a:sym typeface="Arial"/>
            </a:endParaRPr>
          </a:p>
        </p:txBody>
      </p:sp>
      <p:sp>
        <p:nvSpPr>
          <p:cNvPr id="196" name="Google Shape;196;g2886d5936f9_1_0"/>
          <p:cNvSpPr txBox="1"/>
          <p:nvPr/>
        </p:nvSpPr>
        <p:spPr>
          <a:xfrm>
            <a:off x="7021179" y="3281177"/>
            <a:ext cx="1510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Finance</a:t>
            </a:r>
            <a:endParaRPr sz="1400" b="0" i="0" u="none" strike="noStrike" cap="none">
              <a:solidFill>
                <a:srgbClr val="000000"/>
              </a:solidFill>
              <a:latin typeface="Arial"/>
              <a:ea typeface="Arial"/>
              <a:cs typeface="Arial"/>
              <a:sym typeface="Arial"/>
            </a:endParaRPr>
          </a:p>
        </p:txBody>
      </p:sp>
      <p:pic>
        <p:nvPicPr>
          <p:cNvPr id="197" name="Google Shape;197;g2886d5936f9_1_0"/>
          <p:cNvPicPr preferRelativeResize="0"/>
          <p:nvPr/>
        </p:nvPicPr>
        <p:blipFill rotWithShape="1">
          <a:blip r:embed="rId13">
            <a:alphaModFix/>
          </a:blip>
          <a:srcRect l="7723"/>
          <a:stretch/>
        </p:blipFill>
        <p:spPr>
          <a:xfrm>
            <a:off x="3997650" y="3602188"/>
            <a:ext cx="1446299" cy="709925"/>
          </a:xfrm>
          <a:prstGeom prst="rect">
            <a:avLst/>
          </a:prstGeom>
          <a:noFill/>
          <a:ln>
            <a:noFill/>
          </a:ln>
        </p:spPr>
      </p:pic>
      <p:sp>
        <p:nvSpPr>
          <p:cNvPr id="198" name="Google Shape;198;g2886d5936f9_1_0"/>
          <p:cNvSpPr txBox="1"/>
          <p:nvPr/>
        </p:nvSpPr>
        <p:spPr>
          <a:xfrm>
            <a:off x="3997655" y="4312102"/>
            <a:ext cx="14463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…and now …wellbeing</a:t>
            </a:r>
            <a:endParaRPr sz="1400" b="0" i="0" u="none" strike="noStrike" cap="none">
              <a:solidFill>
                <a:srgbClr val="000000"/>
              </a:solidFill>
              <a:latin typeface="Century Gothic"/>
              <a:ea typeface="Century Gothic"/>
              <a:cs typeface="Century Gothic"/>
              <a:sym typeface="Century Gothic"/>
            </a:endParaRPr>
          </a:p>
        </p:txBody>
      </p:sp>
      <p:sp>
        <p:nvSpPr>
          <p:cNvPr id="199" name="Google Shape;199;g2886d5936f9_1_0"/>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What does value mean?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aphicFrame>
        <p:nvGraphicFramePr>
          <p:cNvPr id="204" name="Google Shape;204;g2828b2448ca_0_53"/>
          <p:cNvGraphicFramePr/>
          <p:nvPr/>
        </p:nvGraphicFramePr>
        <p:xfrm>
          <a:off x="3299374" y="2043036"/>
          <a:ext cx="3000000" cy="3000000"/>
        </p:xfrm>
        <a:graphic>
          <a:graphicData uri="http://schemas.openxmlformats.org/drawingml/2006/table">
            <a:tbl>
              <a:tblPr>
                <a:noFill/>
                <a:tableStyleId>{71E1B4BB-0E82-45CF-AA5A-B9C4973C6A10}</a:tableStyleId>
              </a:tblPr>
              <a:tblGrid>
                <a:gridCol w="12827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tblGrid>
              <a:tr h="995075">
                <a:tc>
                  <a:txBody>
                    <a:bodyPr/>
                    <a:lstStyle/>
                    <a:p>
                      <a:pPr marL="0" marR="0" lvl="0" indent="0" algn="ctr" rtl="0">
                        <a:lnSpc>
                          <a:spcPct val="100000"/>
                        </a:lnSpc>
                        <a:spcBef>
                          <a:spcPts val="0"/>
                        </a:spcBef>
                        <a:spcAft>
                          <a:spcPts val="0"/>
                        </a:spcAft>
                        <a:buClr>
                          <a:srgbClr val="000000"/>
                        </a:buClr>
                        <a:buSzPts val="1400"/>
                        <a:buFont typeface="Arial"/>
                        <a:buNone/>
                      </a:pPr>
                      <a:r>
                        <a:rPr lang="en-GB" sz="900" b="1" u="none" strike="noStrike" cap="none">
                          <a:solidFill>
                            <a:srgbClr val="FFFFFF"/>
                          </a:solidFill>
                          <a:latin typeface="Century Gothic"/>
                          <a:ea typeface="Century Gothic"/>
                          <a:cs typeface="Century Gothic"/>
                          <a:sym typeface="Century Gothic"/>
                        </a:rPr>
                        <a:t>APRIL ‘22</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900" b="0" u="none" strike="noStrike" cap="none">
                          <a:solidFill>
                            <a:srgbClr val="FFFFFF"/>
                          </a:solidFill>
                          <a:latin typeface="Century Gothic"/>
                          <a:ea typeface="Century Gothic"/>
                          <a:cs typeface="Century Gothic"/>
                          <a:sym typeface="Century Gothic"/>
                        </a:rPr>
                        <a:t>CAUTIOUS SPENDING, FEWER CONCERNS</a:t>
                      </a:r>
                      <a:endParaRPr sz="9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1100" b="1" u="none" strike="noStrike" cap="none">
                          <a:solidFill>
                            <a:srgbClr val="FFFFFF"/>
                          </a:solidFill>
                          <a:latin typeface="Century Gothic"/>
                          <a:ea typeface="Century Gothic"/>
                          <a:cs typeface="Century Gothic"/>
                          <a:sym typeface="Century Gothic"/>
                        </a:rPr>
                        <a:t>12</a:t>
                      </a:r>
                      <a:r>
                        <a:rPr lang="en-GB" sz="1100" b="1" u="none" strike="noStrike" cap="none">
                          <a:solidFill>
                            <a:srgbClr val="FFFFFF"/>
                          </a:solidFill>
                          <a:latin typeface="Montserrat"/>
                          <a:ea typeface="Montserrat"/>
                          <a:cs typeface="Montserrat"/>
                          <a:sym typeface="Montserrat"/>
                        </a:rPr>
                        <a:t>%</a:t>
                      </a:r>
                      <a:endParaRPr sz="11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FFFFFF"/>
                      </a:solidFill>
                      <a:prstDash val="solid"/>
                      <a:round/>
                      <a:headEnd type="none" w="sm" len="sm"/>
                      <a:tailEnd type="none" w="sm" len="sm"/>
                    </a:lnB>
                    <a:solidFill>
                      <a:srgbClr val="262A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900" b="1" u="none" strike="noStrike" cap="none">
                          <a:solidFill>
                            <a:srgbClr val="FFFFFF"/>
                          </a:solidFill>
                          <a:latin typeface="Century Gothic"/>
                          <a:ea typeface="Century Gothic"/>
                          <a:cs typeface="Century Gothic"/>
                          <a:sym typeface="Century Gothic"/>
                        </a:rPr>
                        <a:t>APRIL ‘22</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900" b="0" u="none" strike="noStrike" cap="none">
                          <a:solidFill>
                            <a:srgbClr val="FFFFFF"/>
                          </a:solidFill>
                          <a:latin typeface="Century Gothic"/>
                          <a:ea typeface="Century Gothic"/>
                          <a:cs typeface="Century Gothic"/>
                          <a:sym typeface="Century Gothic"/>
                        </a:rPr>
                        <a:t>CAUTIOUS AND CONCERNED</a:t>
                      </a:r>
                      <a:endParaRPr sz="9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100" b="1" u="none" strike="noStrike" cap="none">
                          <a:solidFill>
                            <a:srgbClr val="FFFFFF"/>
                          </a:solidFill>
                          <a:latin typeface="Century Gothic"/>
                          <a:ea typeface="Century Gothic"/>
                          <a:cs typeface="Century Gothic"/>
                          <a:sym typeface="Century Gothic"/>
                        </a:rPr>
                        <a:t>34</a:t>
                      </a:r>
                      <a:r>
                        <a:rPr lang="en-GB" sz="1100" b="1" u="none" strike="noStrike" cap="none">
                          <a:solidFill>
                            <a:srgbClr val="FFFFFF"/>
                          </a:solidFill>
                          <a:latin typeface="Montserrat"/>
                          <a:ea typeface="Montserrat"/>
                          <a:cs typeface="Montserrat"/>
                          <a:sym typeface="Montserrat"/>
                        </a:rPr>
                        <a:t>%</a:t>
                      </a:r>
                      <a:endParaRPr sz="1100" b="1" u="none" strike="noStrike" cap="none">
                        <a:solidFill>
                          <a:srgbClr val="FFFFFF"/>
                        </a:solidFill>
                        <a:latin typeface="Century Gothic"/>
                        <a:ea typeface="Century Gothic"/>
                        <a:cs typeface="Century Gothic"/>
                        <a:sym typeface="Century Gothic"/>
                      </a:endParaRPr>
                    </a:p>
                  </a:txBody>
                  <a:tcPr marL="91450" marR="91450" marT="45725" marB="45725" anchor="ctr">
                    <a:lnL w="28575"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995075">
                <a:tc>
                  <a:txBody>
                    <a:bodyPr/>
                    <a:lstStyle/>
                    <a:p>
                      <a:pPr marL="0" marR="0" lvl="0" indent="0" algn="ctr" rtl="0">
                        <a:lnSpc>
                          <a:spcPct val="100000"/>
                        </a:lnSpc>
                        <a:spcBef>
                          <a:spcPts val="0"/>
                        </a:spcBef>
                        <a:spcAft>
                          <a:spcPts val="0"/>
                        </a:spcAft>
                        <a:buClr>
                          <a:srgbClr val="FFFFFF"/>
                        </a:buClr>
                        <a:buSzPts val="1400"/>
                        <a:buFont typeface="Calibri"/>
                        <a:buNone/>
                      </a:pPr>
                      <a:r>
                        <a:rPr lang="en-GB" sz="900" b="1" u="none" strike="noStrike" cap="none">
                          <a:solidFill>
                            <a:srgbClr val="000000"/>
                          </a:solidFill>
                          <a:latin typeface="Century Gothic"/>
                          <a:ea typeface="Century Gothic"/>
                          <a:cs typeface="Century Gothic"/>
                          <a:sym typeface="Century Gothic"/>
                        </a:rPr>
                        <a:t>APRIL ‘22</a:t>
                      </a:r>
                      <a:endParaRPr sz="1400" u="none" strike="noStrike" cap="none"/>
                    </a:p>
                    <a:p>
                      <a:pPr marL="0" marR="0" lvl="0" indent="0" algn="ctr" rtl="0">
                        <a:lnSpc>
                          <a:spcPct val="100000"/>
                        </a:lnSpc>
                        <a:spcBef>
                          <a:spcPts val="0"/>
                        </a:spcBef>
                        <a:spcAft>
                          <a:spcPts val="0"/>
                        </a:spcAft>
                        <a:buClr>
                          <a:srgbClr val="FFFFFF"/>
                        </a:buClr>
                        <a:buSzPts val="1400"/>
                        <a:buFont typeface="Calibri"/>
                        <a:buNone/>
                      </a:pPr>
                      <a:r>
                        <a:rPr lang="en-GB" sz="900" b="0" u="none" strike="noStrike" cap="none">
                          <a:solidFill>
                            <a:srgbClr val="000000"/>
                          </a:solidFill>
                          <a:latin typeface="Century Gothic"/>
                          <a:ea typeface="Century Gothic"/>
                          <a:cs typeface="Century Gothic"/>
                          <a:sym typeface="Century Gothic"/>
                        </a:rPr>
                        <a:t>FEELING RELAXED</a:t>
                      </a:r>
                      <a:endParaRPr sz="90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100" b="1" u="none" strike="noStrike" cap="none">
                          <a:solidFill>
                            <a:srgbClr val="000000"/>
                          </a:solidFill>
                          <a:latin typeface="Century Gothic"/>
                          <a:ea typeface="Century Gothic"/>
                          <a:cs typeface="Century Gothic"/>
                          <a:sym typeface="Century Gothic"/>
                        </a:rPr>
                        <a:t>39%</a:t>
                      </a:r>
                      <a:endParaRPr sz="1100" b="1" u="none" strike="noStrike" cap="none">
                        <a:solidFill>
                          <a:srgbClr val="00000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E2CA"/>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GB" sz="900" b="1" u="none" strike="noStrike" cap="none">
                          <a:solidFill>
                            <a:srgbClr val="000000"/>
                          </a:solidFill>
                          <a:latin typeface="Century Gothic"/>
                          <a:ea typeface="Century Gothic"/>
                          <a:cs typeface="Century Gothic"/>
                          <a:sym typeface="Century Gothic"/>
                        </a:rPr>
                        <a:t>APRIL ‘22</a:t>
                      </a:r>
                      <a:endParaRPr sz="1400" u="none" strike="noStrike" cap="none"/>
                    </a:p>
                    <a:p>
                      <a:pPr marL="0" marR="0" lvl="0" indent="0" algn="ctr" rtl="0">
                        <a:lnSpc>
                          <a:spcPct val="100000"/>
                        </a:lnSpc>
                        <a:spcBef>
                          <a:spcPts val="0"/>
                        </a:spcBef>
                        <a:spcAft>
                          <a:spcPts val="0"/>
                        </a:spcAft>
                        <a:buClr>
                          <a:srgbClr val="FFFFFF"/>
                        </a:buClr>
                        <a:buSzPts val="1400"/>
                        <a:buFont typeface="Calibri"/>
                        <a:buNone/>
                      </a:pPr>
                      <a:r>
                        <a:rPr lang="en-GB" sz="900" b="0" u="none" strike="noStrike" cap="none">
                          <a:solidFill>
                            <a:srgbClr val="000000"/>
                          </a:solidFill>
                          <a:latin typeface="Century Gothic"/>
                          <a:ea typeface="Century Gothic"/>
                          <a:cs typeface="Century Gothic"/>
                          <a:sym typeface="Century Gothic"/>
                        </a:rPr>
                        <a:t>LESS CAUTIOUS BUT CONCERNED</a:t>
                      </a:r>
                      <a:endParaRPr sz="90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100" b="1" u="none" strike="noStrike" cap="none">
                          <a:solidFill>
                            <a:srgbClr val="000000"/>
                          </a:solidFill>
                          <a:latin typeface="Century Gothic"/>
                          <a:ea typeface="Century Gothic"/>
                          <a:cs typeface="Century Gothic"/>
                          <a:sym typeface="Century Gothic"/>
                        </a:rPr>
                        <a:t>15</a:t>
                      </a:r>
                      <a:r>
                        <a:rPr lang="en-GB" sz="1100" b="1" u="none" strike="noStrike" cap="none">
                          <a:solidFill>
                            <a:srgbClr val="000000"/>
                          </a:solidFill>
                          <a:latin typeface="Montserrat"/>
                          <a:ea typeface="Montserrat"/>
                          <a:cs typeface="Montserrat"/>
                          <a:sym typeface="Montserrat"/>
                        </a:rPr>
                        <a:t>%</a:t>
                      </a:r>
                      <a:endParaRPr sz="1100" u="none" strike="noStrike" cap="none">
                        <a:solidFill>
                          <a:srgbClr val="000000"/>
                        </a:solidFill>
                        <a:latin typeface="Montserrat"/>
                        <a:ea typeface="Montserrat"/>
                        <a:cs typeface="Montserrat"/>
                        <a:sym typeface="Montserrat"/>
                      </a:endParaRPr>
                    </a:p>
                  </a:txBody>
                  <a:tcPr marL="91450" marR="91450" marT="45725" marB="45725" anchor="ctr">
                    <a:lnL w="28575"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205" name="Google Shape;205;g2828b2448ca_0_53"/>
          <p:cNvSpPr txBox="1">
            <a:spLocks noGrp="1"/>
          </p:cNvSpPr>
          <p:nvPr>
            <p:ph type="body" idx="1"/>
          </p:nvPr>
        </p:nvSpPr>
        <p:spPr>
          <a:xfrm>
            <a:off x="914400" y="287892"/>
            <a:ext cx="7315200" cy="6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GB" sz="2800" b="0"/>
              <a:t>THE PRESSURES ON CONSUMERS APPEAR TO HAVE EASED, </a:t>
            </a:r>
            <a:r>
              <a:rPr lang="en-GB" sz="2800" b="0">
                <a:solidFill>
                  <a:schemeClr val="accent1"/>
                </a:solidFill>
              </a:rPr>
              <a:t>RETURN TO SIMILAR LEVELS OBSERVED IN WAVE ONE</a:t>
            </a:r>
            <a:endParaRPr sz="2800" b="0">
              <a:solidFill>
                <a:schemeClr val="accent1"/>
              </a:solidFill>
            </a:endParaRPr>
          </a:p>
        </p:txBody>
      </p:sp>
      <p:sp>
        <p:nvSpPr>
          <p:cNvPr id="206" name="Google Shape;206;g2828b2448ca_0_53"/>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 Mainstream Audience Segmentation</a:t>
            </a:r>
            <a:endParaRPr/>
          </a:p>
        </p:txBody>
      </p:sp>
      <p:sp>
        <p:nvSpPr>
          <p:cNvPr id="207" name="Google Shape;207;g2828b2448ca_0_53"/>
          <p:cNvSpPr txBox="1"/>
          <p:nvPr/>
        </p:nvSpPr>
        <p:spPr>
          <a:xfrm>
            <a:off x="712050" y="4838700"/>
            <a:ext cx="6435600" cy="209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DD40DD"/>
              </a:buClr>
              <a:buSzPts val="4000"/>
              <a:buFont typeface="Arial"/>
              <a:buNone/>
            </a:pPr>
            <a:r>
              <a:rPr lang="en-GB" sz="600" b="0" i="0" u="none" strike="noStrike" cap="none">
                <a:solidFill>
                  <a:schemeClr val="dk1"/>
                </a:solidFill>
                <a:latin typeface="Century Gothic"/>
                <a:ea typeface="Century Gothic"/>
                <a:cs typeface="Century Gothic"/>
                <a:sym typeface="Century Gothic"/>
              </a:rPr>
              <a:t>Source: Q2. Thinking about your attitude towards finances for the rest of the year, where would you say you sit on the following scales?  Base: Total (n=2,427)</a:t>
            </a:r>
            <a:endParaRPr sz="1300" b="0" i="0" u="none" strike="noStrike" cap="none">
              <a:solidFill>
                <a:srgbClr val="000000"/>
              </a:solidFill>
              <a:latin typeface="Arial"/>
              <a:ea typeface="Arial"/>
              <a:cs typeface="Arial"/>
              <a:sym typeface="Arial"/>
            </a:endParaRPr>
          </a:p>
        </p:txBody>
      </p:sp>
      <p:graphicFrame>
        <p:nvGraphicFramePr>
          <p:cNvPr id="208" name="Google Shape;208;g2828b2448ca_0_53"/>
          <p:cNvGraphicFramePr/>
          <p:nvPr/>
        </p:nvGraphicFramePr>
        <p:xfrm>
          <a:off x="3299374" y="2052463"/>
          <a:ext cx="3000000" cy="3000000"/>
        </p:xfrm>
        <a:graphic>
          <a:graphicData uri="http://schemas.openxmlformats.org/drawingml/2006/table">
            <a:tbl>
              <a:tblPr>
                <a:noFill/>
                <a:tableStyleId>{71E1B4BB-0E82-45CF-AA5A-B9C4973C6A10}</a:tableStyleId>
              </a:tblPr>
              <a:tblGrid>
                <a:gridCol w="12827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tblGrid>
              <a:tr h="995075">
                <a:tc>
                  <a:txBody>
                    <a:bodyPr/>
                    <a:lstStyle/>
                    <a:p>
                      <a:pPr marL="0" marR="0" lvl="0" indent="0" algn="ctr" rtl="0">
                        <a:lnSpc>
                          <a:spcPct val="100000"/>
                        </a:lnSpc>
                        <a:spcBef>
                          <a:spcPts val="0"/>
                        </a:spcBef>
                        <a:spcAft>
                          <a:spcPts val="0"/>
                        </a:spcAft>
                        <a:buClr>
                          <a:srgbClr val="000000"/>
                        </a:buClr>
                        <a:buSzPts val="1400"/>
                        <a:buFont typeface="Arial"/>
                        <a:buNone/>
                      </a:pPr>
                      <a:r>
                        <a:rPr lang="en-GB" sz="900" b="1" u="none" strike="noStrike" cap="none">
                          <a:solidFill>
                            <a:srgbClr val="FFFFFF"/>
                          </a:solidFill>
                          <a:latin typeface="Century Gothic"/>
                          <a:ea typeface="Century Gothic"/>
                          <a:cs typeface="Century Gothic"/>
                          <a:sym typeface="Century Gothic"/>
                        </a:rPr>
                        <a:t>OCTOBER ‘22</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900" b="0" u="none" strike="noStrike" cap="none">
                          <a:solidFill>
                            <a:srgbClr val="FFFFFF"/>
                          </a:solidFill>
                          <a:latin typeface="Century Gothic"/>
                          <a:ea typeface="Century Gothic"/>
                          <a:cs typeface="Century Gothic"/>
                          <a:sym typeface="Century Gothic"/>
                        </a:rPr>
                        <a:t>CAUTIOUS SPENDING, FEWER CONCERNS</a:t>
                      </a:r>
                      <a:endParaRPr sz="9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1050" b="1" u="none" strike="noStrike" cap="none">
                          <a:solidFill>
                            <a:srgbClr val="FFFFFF"/>
                          </a:solidFill>
                          <a:latin typeface="Century Gothic"/>
                          <a:ea typeface="Century Gothic"/>
                          <a:cs typeface="Century Gothic"/>
                          <a:sym typeface="Century Gothic"/>
                        </a:rPr>
                        <a:t>9</a:t>
                      </a:r>
                      <a:r>
                        <a:rPr lang="en-GB" sz="1050" b="1" u="none" strike="noStrike" cap="none">
                          <a:solidFill>
                            <a:srgbClr val="FFFFFF"/>
                          </a:solidFill>
                          <a:latin typeface="Montserrat"/>
                          <a:ea typeface="Montserrat"/>
                          <a:cs typeface="Montserrat"/>
                          <a:sym typeface="Montserrat"/>
                        </a:rPr>
                        <a:t>% (-3)</a:t>
                      </a:r>
                      <a:endParaRPr sz="1050" b="1" u="none" strike="noStrike" cap="none">
                        <a:solidFill>
                          <a:srgbClr val="FFFFFF"/>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FFFFFF"/>
                      </a:solidFill>
                      <a:prstDash val="solid"/>
                      <a:round/>
                      <a:headEnd type="none" w="sm" len="sm"/>
                      <a:tailEnd type="none" w="sm" len="sm"/>
                    </a:lnB>
                    <a:solidFill>
                      <a:srgbClr val="262A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900" b="1" u="none" strike="noStrike" cap="none">
                          <a:solidFill>
                            <a:srgbClr val="FFFFFF"/>
                          </a:solidFill>
                          <a:latin typeface="Century Gothic"/>
                          <a:ea typeface="Century Gothic"/>
                          <a:cs typeface="Century Gothic"/>
                          <a:sym typeface="Century Gothic"/>
                        </a:rPr>
                        <a:t>OCTOBER ‘22</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900" b="0" u="none" strike="noStrike" cap="none">
                          <a:solidFill>
                            <a:srgbClr val="FFFFFF"/>
                          </a:solidFill>
                          <a:latin typeface="Century Gothic"/>
                          <a:ea typeface="Century Gothic"/>
                          <a:cs typeface="Century Gothic"/>
                          <a:sym typeface="Century Gothic"/>
                        </a:rPr>
                        <a:t>CAUTIOUS AND CONCERNED</a:t>
                      </a:r>
                      <a:endParaRPr sz="9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050" b="1" u="none" strike="noStrike" cap="none">
                          <a:solidFill>
                            <a:srgbClr val="FFFFFF"/>
                          </a:solidFill>
                          <a:latin typeface="Century Gothic"/>
                          <a:ea typeface="Century Gothic"/>
                          <a:cs typeface="Century Gothic"/>
                          <a:sym typeface="Century Gothic"/>
                        </a:rPr>
                        <a:t>46</a:t>
                      </a:r>
                      <a:r>
                        <a:rPr lang="en-GB" sz="1050" b="1" u="none" strike="noStrike" cap="none">
                          <a:solidFill>
                            <a:srgbClr val="FFFFFF"/>
                          </a:solidFill>
                          <a:latin typeface="Montserrat"/>
                          <a:ea typeface="Montserrat"/>
                          <a:cs typeface="Montserrat"/>
                          <a:sym typeface="Montserrat"/>
                        </a:rPr>
                        <a:t>% (+12)</a:t>
                      </a:r>
                      <a:endParaRPr sz="1050" b="1" u="none" strike="noStrike" cap="none">
                        <a:solidFill>
                          <a:srgbClr val="FFFFFF"/>
                        </a:solidFill>
                        <a:latin typeface="Century Gothic"/>
                        <a:ea typeface="Century Gothic"/>
                        <a:cs typeface="Century Gothic"/>
                        <a:sym typeface="Century Gothic"/>
                      </a:endParaRPr>
                    </a:p>
                  </a:txBody>
                  <a:tcPr marL="91450" marR="91450" marT="45725" marB="45725" anchor="ctr">
                    <a:lnL w="28575"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995075">
                <a:tc>
                  <a:txBody>
                    <a:bodyPr/>
                    <a:lstStyle/>
                    <a:p>
                      <a:pPr marL="0" marR="0" lvl="0" indent="0" algn="ctr" rtl="0">
                        <a:lnSpc>
                          <a:spcPct val="100000"/>
                        </a:lnSpc>
                        <a:spcBef>
                          <a:spcPts val="0"/>
                        </a:spcBef>
                        <a:spcAft>
                          <a:spcPts val="0"/>
                        </a:spcAft>
                        <a:buClr>
                          <a:srgbClr val="FFFFFF"/>
                        </a:buClr>
                        <a:buSzPts val="1400"/>
                        <a:buFont typeface="Calibri"/>
                        <a:buNone/>
                      </a:pPr>
                      <a:r>
                        <a:rPr lang="en-GB" sz="900" b="1" u="none" strike="noStrike" cap="none">
                          <a:solidFill>
                            <a:srgbClr val="000000"/>
                          </a:solidFill>
                          <a:latin typeface="Century Gothic"/>
                          <a:ea typeface="Century Gothic"/>
                          <a:cs typeface="Century Gothic"/>
                          <a:sym typeface="Century Gothic"/>
                        </a:rPr>
                        <a:t>OCTOBER ‘22</a:t>
                      </a:r>
                      <a:endParaRPr sz="1400" u="none" strike="noStrike" cap="none"/>
                    </a:p>
                    <a:p>
                      <a:pPr marL="0" marR="0" lvl="0" indent="0" algn="ctr" rtl="0">
                        <a:lnSpc>
                          <a:spcPct val="100000"/>
                        </a:lnSpc>
                        <a:spcBef>
                          <a:spcPts val="0"/>
                        </a:spcBef>
                        <a:spcAft>
                          <a:spcPts val="0"/>
                        </a:spcAft>
                        <a:buClr>
                          <a:srgbClr val="FFFFFF"/>
                        </a:buClr>
                        <a:buSzPts val="1400"/>
                        <a:buFont typeface="Calibri"/>
                        <a:buNone/>
                      </a:pPr>
                      <a:r>
                        <a:rPr lang="en-GB" sz="900" b="0" u="none" strike="noStrike" cap="none">
                          <a:solidFill>
                            <a:srgbClr val="000000"/>
                          </a:solidFill>
                          <a:latin typeface="Century Gothic"/>
                          <a:ea typeface="Century Gothic"/>
                          <a:cs typeface="Century Gothic"/>
                          <a:sym typeface="Century Gothic"/>
                        </a:rPr>
                        <a:t>FEELING RELAXED</a:t>
                      </a:r>
                      <a:endParaRPr sz="90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050" b="1" u="none" strike="noStrike" cap="none">
                          <a:solidFill>
                            <a:srgbClr val="000000"/>
                          </a:solidFill>
                          <a:latin typeface="Century Gothic"/>
                          <a:ea typeface="Century Gothic"/>
                          <a:cs typeface="Century Gothic"/>
                          <a:sym typeface="Century Gothic"/>
                        </a:rPr>
                        <a:t>30</a:t>
                      </a:r>
                      <a:r>
                        <a:rPr lang="en-GB" sz="1050" b="1" u="none" strike="noStrike" cap="none">
                          <a:solidFill>
                            <a:srgbClr val="000000"/>
                          </a:solidFill>
                          <a:latin typeface="Montserrat"/>
                          <a:ea typeface="Montserrat"/>
                          <a:cs typeface="Montserrat"/>
                          <a:sym typeface="Montserrat"/>
                        </a:rPr>
                        <a:t>% (-9)</a:t>
                      </a:r>
                      <a:endParaRPr sz="1050" b="1" u="none" strike="noStrike" cap="none">
                        <a:solidFill>
                          <a:srgbClr val="00000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E2CA"/>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GB" sz="900" b="1" u="none" strike="noStrike" cap="none">
                          <a:solidFill>
                            <a:srgbClr val="000000"/>
                          </a:solidFill>
                          <a:latin typeface="Century Gothic"/>
                          <a:ea typeface="Century Gothic"/>
                          <a:cs typeface="Century Gothic"/>
                          <a:sym typeface="Century Gothic"/>
                        </a:rPr>
                        <a:t>OCTOBER ‘22</a:t>
                      </a:r>
                      <a:endParaRPr sz="1400" u="none" strike="noStrike" cap="none"/>
                    </a:p>
                    <a:p>
                      <a:pPr marL="0" marR="0" lvl="0" indent="0" algn="ctr" rtl="0">
                        <a:lnSpc>
                          <a:spcPct val="100000"/>
                        </a:lnSpc>
                        <a:spcBef>
                          <a:spcPts val="0"/>
                        </a:spcBef>
                        <a:spcAft>
                          <a:spcPts val="0"/>
                        </a:spcAft>
                        <a:buClr>
                          <a:srgbClr val="FFFFFF"/>
                        </a:buClr>
                        <a:buSzPts val="1400"/>
                        <a:buFont typeface="Calibri"/>
                        <a:buNone/>
                      </a:pPr>
                      <a:r>
                        <a:rPr lang="en-GB" sz="900" b="0" u="none" strike="noStrike" cap="none">
                          <a:solidFill>
                            <a:srgbClr val="000000"/>
                          </a:solidFill>
                          <a:latin typeface="Century Gothic"/>
                          <a:ea typeface="Century Gothic"/>
                          <a:cs typeface="Century Gothic"/>
                          <a:sym typeface="Century Gothic"/>
                        </a:rPr>
                        <a:t>LESS CAUTIOUS BUT CONCERNED</a:t>
                      </a:r>
                      <a:endParaRPr sz="90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050" b="1" u="none" strike="noStrike" cap="none">
                          <a:solidFill>
                            <a:srgbClr val="000000"/>
                          </a:solidFill>
                          <a:latin typeface="Century Gothic"/>
                          <a:ea typeface="Century Gothic"/>
                          <a:cs typeface="Century Gothic"/>
                          <a:sym typeface="Century Gothic"/>
                        </a:rPr>
                        <a:t>15</a:t>
                      </a:r>
                      <a:r>
                        <a:rPr lang="en-GB" sz="1050" b="1" u="none" strike="noStrike" cap="none">
                          <a:solidFill>
                            <a:srgbClr val="000000"/>
                          </a:solidFill>
                          <a:latin typeface="Montserrat"/>
                          <a:ea typeface="Montserrat"/>
                          <a:cs typeface="Montserrat"/>
                          <a:sym typeface="Montserrat"/>
                        </a:rPr>
                        <a:t>% (=)</a:t>
                      </a:r>
                      <a:endParaRPr sz="1050" u="none" strike="noStrike" cap="none">
                        <a:solidFill>
                          <a:srgbClr val="000000"/>
                        </a:solidFill>
                        <a:latin typeface="Montserrat"/>
                        <a:ea typeface="Montserrat"/>
                        <a:cs typeface="Montserrat"/>
                        <a:sym typeface="Montserrat"/>
                      </a:endParaRPr>
                    </a:p>
                  </a:txBody>
                  <a:tcPr marL="91450" marR="91450" marT="45725" marB="45725" anchor="ctr">
                    <a:lnL w="28575"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209" name="Google Shape;209;g2828b2448ca_0_53"/>
          <p:cNvSpPr txBox="1"/>
          <p:nvPr/>
        </p:nvSpPr>
        <p:spPr>
          <a:xfrm>
            <a:off x="3085519" y="1533877"/>
            <a:ext cx="2966700" cy="2463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83878B"/>
              </a:buClr>
              <a:buSzPts val="1200"/>
              <a:buFont typeface="Arial"/>
              <a:buNone/>
            </a:pPr>
            <a:r>
              <a:rPr lang="en-GB" sz="1000" b="1" i="0" u="none" strike="noStrike" cap="none">
                <a:solidFill>
                  <a:srgbClr val="000000"/>
                </a:solidFill>
                <a:latin typeface="Century Gothic"/>
                <a:ea typeface="Century Gothic"/>
                <a:cs typeface="Century Gothic"/>
                <a:sym typeface="Century Gothic"/>
              </a:rPr>
              <a:t>Highly cautious spending</a:t>
            </a:r>
            <a:endParaRPr sz="1000" b="1" i="0" u="none" strike="noStrike" cap="none">
              <a:solidFill>
                <a:srgbClr val="000000"/>
              </a:solidFill>
              <a:latin typeface="Century Gothic"/>
              <a:ea typeface="Century Gothic"/>
              <a:cs typeface="Century Gothic"/>
              <a:sym typeface="Century Gothic"/>
            </a:endParaRPr>
          </a:p>
        </p:txBody>
      </p:sp>
      <p:sp>
        <p:nvSpPr>
          <p:cNvPr id="210" name="Google Shape;210;g2828b2448ca_0_53"/>
          <p:cNvSpPr txBox="1"/>
          <p:nvPr/>
        </p:nvSpPr>
        <p:spPr>
          <a:xfrm>
            <a:off x="3410424" y="4407220"/>
            <a:ext cx="2316900" cy="2463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83878B"/>
              </a:buClr>
              <a:buSzPts val="1200"/>
              <a:buFont typeface="Arial"/>
              <a:buNone/>
            </a:pPr>
            <a:r>
              <a:rPr lang="en-GB" sz="1000" b="1" i="0" u="none" strike="noStrike" cap="none">
                <a:solidFill>
                  <a:srgbClr val="000000"/>
                </a:solidFill>
                <a:latin typeface="Century Gothic"/>
                <a:ea typeface="Century Gothic"/>
                <a:cs typeface="Century Gothic"/>
                <a:sym typeface="Century Gothic"/>
              </a:rPr>
              <a:t>Less cautious spending</a:t>
            </a:r>
            <a:endParaRPr sz="1000" b="1" i="0" u="none" strike="noStrike" cap="none">
              <a:solidFill>
                <a:srgbClr val="000000"/>
              </a:solidFill>
              <a:latin typeface="Century Gothic"/>
              <a:ea typeface="Century Gothic"/>
              <a:cs typeface="Century Gothic"/>
              <a:sym typeface="Century Gothic"/>
            </a:endParaRPr>
          </a:p>
        </p:txBody>
      </p:sp>
      <p:sp>
        <p:nvSpPr>
          <p:cNvPr id="211" name="Google Shape;211;g2828b2448ca_0_53"/>
          <p:cNvSpPr txBox="1"/>
          <p:nvPr/>
        </p:nvSpPr>
        <p:spPr>
          <a:xfrm>
            <a:off x="6095128" y="2658155"/>
            <a:ext cx="1303200" cy="554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83878B"/>
              </a:buClr>
              <a:buSzPts val="1200"/>
              <a:buFont typeface="Arial"/>
              <a:buNone/>
            </a:pPr>
            <a:r>
              <a:rPr lang="en-GB" sz="1000" b="1" i="0" u="none" strike="noStrike" cap="none">
                <a:solidFill>
                  <a:srgbClr val="000000"/>
                </a:solidFill>
                <a:latin typeface="Century Gothic"/>
                <a:ea typeface="Century Gothic"/>
                <a:cs typeface="Century Gothic"/>
                <a:sym typeface="Century Gothic"/>
              </a:rPr>
              <a:t>More future financial concerns</a:t>
            </a:r>
            <a:endParaRPr sz="1000" b="1" i="0" u="none" strike="noStrike" cap="none">
              <a:solidFill>
                <a:srgbClr val="000000"/>
              </a:solidFill>
              <a:latin typeface="Century Gothic"/>
              <a:ea typeface="Century Gothic"/>
              <a:cs typeface="Century Gothic"/>
              <a:sym typeface="Century Gothic"/>
            </a:endParaRPr>
          </a:p>
        </p:txBody>
      </p:sp>
      <p:sp>
        <p:nvSpPr>
          <p:cNvPr id="212" name="Google Shape;212;g2828b2448ca_0_53"/>
          <p:cNvSpPr txBox="1"/>
          <p:nvPr/>
        </p:nvSpPr>
        <p:spPr>
          <a:xfrm>
            <a:off x="2061830" y="2658155"/>
            <a:ext cx="1303200" cy="554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83878B"/>
              </a:buClr>
              <a:buSzPts val="1200"/>
              <a:buFont typeface="Arial"/>
              <a:buNone/>
            </a:pPr>
            <a:r>
              <a:rPr lang="en-GB" sz="1000" b="1" i="0" u="none" strike="noStrike" cap="none">
                <a:solidFill>
                  <a:srgbClr val="000000"/>
                </a:solidFill>
                <a:latin typeface="Century Gothic"/>
                <a:ea typeface="Century Gothic"/>
                <a:cs typeface="Century Gothic"/>
                <a:sym typeface="Century Gothic"/>
              </a:rPr>
              <a:t>Fewer future financial concerns</a:t>
            </a:r>
            <a:endParaRPr sz="1050" b="1" i="0" u="none" strike="noStrike" cap="none">
              <a:solidFill>
                <a:srgbClr val="000000"/>
              </a:solidFill>
              <a:latin typeface="Century Gothic"/>
              <a:ea typeface="Century Gothic"/>
              <a:cs typeface="Century Gothic"/>
              <a:sym typeface="Century Gothic"/>
            </a:endParaRPr>
          </a:p>
        </p:txBody>
      </p:sp>
      <p:graphicFrame>
        <p:nvGraphicFramePr>
          <p:cNvPr id="213" name="Google Shape;213;g2828b2448ca_0_53"/>
          <p:cNvGraphicFramePr/>
          <p:nvPr/>
        </p:nvGraphicFramePr>
        <p:xfrm>
          <a:off x="3299374" y="2052795"/>
          <a:ext cx="3000000" cy="3000000"/>
        </p:xfrm>
        <a:graphic>
          <a:graphicData uri="http://schemas.openxmlformats.org/drawingml/2006/table">
            <a:tbl>
              <a:tblPr>
                <a:noFill/>
                <a:tableStyleId>{71E1B4BB-0E82-45CF-AA5A-B9C4973C6A10}</a:tableStyleId>
              </a:tblPr>
              <a:tblGrid>
                <a:gridCol w="12827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tblGrid>
              <a:tr h="995075">
                <a:tc>
                  <a:txBody>
                    <a:bodyPr/>
                    <a:lstStyle/>
                    <a:p>
                      <a:pPr marL="0" marR="0" lvl="0" indent="0" algn="ctr" rtl="0">
                        <a:lnSpc>
                          <a:spcPct val="100000"/>
                        </a:lnSpc>
                        <a:spcBef>
                          <a:spcPts val="0"/>
                        </a:spcBef>
                        <a:spcAft>
                          <a:spcPts val="0"/>
                        </a:spcAft>
                        <a:buClr>
                          <a:srgbClr val="000000"/>
                        </a:buClr>
                        <a:buSzPts val="1400"/>
                        <a:buFont typeface="Arial"/>
                        <a:buNone/>
                      </a:pPr>
                      <a:r>
                        <a:rPr lang="en-GB" sz="900" b="1" u="none" strike="noStrike" cap="none">
                          <a:solidFill>
                            <a:srgbClr val="FFFFFF"/>
                          </a:solidFill>
                          <a:latin typeface="Century Gothic"/>
                          <a:ea typeface="Century Gothic"/>
                          <a:cs typeface="Century Gothic"/>
                          <a:sym typeface="Century Gothic"/>
                        </a:rPr>
                        <a:t>AUGUST ‘23</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900" b="0" u="none" strike="noStrike" cap="none">
                          <a:solidFill>
                            <a:srgbClr val="FFFFFF"/>
                          </a:solidFill>
                          <a:latin typeface="Century Gothic"/>
                          <a:ea typeface="Century Gothic"/>
                          <a:cs typeface="Century Gothic"/>
                          <a:sym typeface="Century Gothic"/>
                        </a:rPr>
                        <a:t>CAUTIOUS SPENDING, FEWER CONCERNS</a:t>
                      </a:r>
                      <a:endParaRPr sz="9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1100" b="1" u="none" strike="noStrike" cap="none">
                          <a:solidFill>
                            <a:srgbClr val="FFFFFF"/>
                          </a:solidFill>
                          <a:latin typeface="Century Gothic"/>
                          <a:ea typeface="Century Gothic"/>
                          <a:cs typeface="Century Gothic"/>
                          <a:sym typeface="Century Gothic"/>
                        </a:rPr>
                        <a:t>10</a:t>
                      </a:r>
                      <a:r>
                        <a:rPr lang="en-GB" sz="1100" b="1" u="none" strike="noStrike" cap="none">
                          <a:solidFill>
                            <a:srgbClr val="FFFFFF"/>
                          </a:solidFill>
                          <a:latin typeface="Montserrat"/>
                          <a:ea typeface="Montserrat"/>
                          <a:cs typeface="Montserrat"/>
                          <a:sym typeface="Montserrat"/>
                        </a:rPr>
                        <a:t>% </a:t>
                      </a:r>
                      <a:r>
                        <a:rPr lang="en-GB" sz="1100" b="1" u="none" strike="noStrike" cap="none">
                          <a:solidFill>
                            <a:srgbClr val="FFFFFF"/>
                          </a:solidFill>
                          <a:latin typeface="Century Gothic"/>
                          <a:ea typeface="Century Gothic"/>
                          <a:cs typeface="Century Gothic"/>
                          <a:sym typeface="Century Gothic"/>
                        </a:rPr>
                        <a:t>(+1)</a:t>
                      </a:r>
                      <a:endParaRPr sz="11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FFFFFF"/>
                      </a:solidFill>
                      <a:prstDash val="solid"/>
                      <a:round/>
                      <a:headEnd type="none" w="sm" len="sm"/>
                      <a:tailEnd type="none" w="sm" len="sm"/>
                    </a:lnB>
                    <a:solidFill>
                      <a:srgbClr val="262A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900" b="1" u="none" strike="noStrike" cap="none">
                          <a:solidFill>
                            <a:srgbClr val="FFFFFF"/>
                          </a:solidFill>
                          <a:latin typeface="Century Gothic"/>
                          <a:ea typeface="Century Gothic"/>
                          <a:cs typeface="Century Gothic"/>
                          <a:sym typeface="Century Gothic"/>
                        </a:rPr>
                        <a:t>AUGUST ‘23</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900" b="0" u="none" strike="noStrike" cap="none">
                          <a:solidFill>
                            <a:srgbClr val="FFFFFF"/>
                          </a:solidFill>
                          <a:latin typeface="Century Gothic"/>
                          <a:ea typeface="Century Gothic"/>
                          <a:cs typeface="Century Gothic"/>
                          <a:sym typeface="Century Gothic"/>
                        </a:rPr>
                        <a:t>CAUTIOUS AND CONCERNED</a:t>
                      </a:r>
                      <a:endParaRPr sz="9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100" b="1" u="none" strike="noStrike" cap="none">
                          <a:solidFill>
                            <a:srgbClr val="FFFFFF"/>
                          </a:solidFill>
                          <a:latin typeface="Century Gothic"/>
                          <a:ea typeface="Century Gothic"/>
                          <a:cs typeface="Century Gothic"/>
                          <a:sym typeface="Century Gothic"/>
                        </a:rPr>
                        <a:t>34</a:t>
                      </a:r>
                      <a:r>
                        <a:rPr lang="en-GB" sz="1100" b="1" u="none" strike="noStrike" cap="none">
                          <a:solidFill>
                            <a:srgbClr val="FFFFFF"/>
                          </a:solidFill>
                          <a:latin typeface="Montserrat"/>
                          <a:ea typeface="Montserrat"/>
                          <a:cs typeface="Montserrat"/>
                          <a:sym typeface="Montserrat"/>
                        </a:rPr>
                        <a:t>%</a:t>
                      </a:r>
                      <a:r>
                        <a:rPr lang="en-GB" sz="1100" b="1" u="none" strike="noStrike" cap="none">
                          <a:solidFill>
                            <a:srgbClr val="FFFFFF"/>
                          </a:solidFill>
                          <a:latin typeface="Century Gothic"/>
                          <a:ea typeface="Century Gothic"/>
                          <a:cs typeface="Century Gothic"/>
                          <a:sym typeface="Century Gothic"/>
                        </a:rPr>
                        <a:t> (-12)</a:t>
                      </a:r>
                      <a:endParaRPr sz="1100" b="1" u="none" strike="noStrike" cap="none">
                        <a:solidFill>
                          <a:srgbClr val="FFFFFF"/>
                        </a:solidFill>
                        <a:latin typeface="Century Gothic"/>
                        <a:ea typeface="Century Gothic"/>
                        <a:cs typeface="Century Gothic"/>
                        <a:sym typeface="Century Gothic"/>
                      </a:endParaRPr>
                    </a:p>
                  </a:txBody>
                  <a:tcPr marL="91450" marR="91450" marT="45725" marB="45725" anchor="ctr">
                    <a:lnL w="28575"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995075">
                <a:tc>
                  <a:txBody>
                    <a:bodyPr/>
                    <a:lstStyle/>
                    <a:p>
                      <a:pPr marL="0" marR="0" lvl="0" indent="0" algn="ctr" rtl="0">
                        <a:lnSpc>
                          <a:spcPct val="100000"/>
                        </a:lnSpc>
                        <a:spcBef>
                          <a:spcPts val="0"/>
                        </a:spcBef>
                        <a:spcAft>
                          <a:spcPts val="0"/>
                        </a:spcAft>
                        <a:buClr>
                          <a:srgbClr val="FFFFFF"/>
                        </a:buClr>
                        <a:buSzPts val="1400"/>
                        <a:buFont typeface="Calibri"/>
                        <a:buNone/>
                      </a:pPr>
                      <a:r>
                        <a:rPr lang="en-GB" sz="900" b="1" u="none" strike="noStrike" cap="none">
                          <a:solidFill>
                            <a:srgbClr val="000000"/>
                          </a:solidFill>
                          <a:latin typeface="Century Gothic"/>
                          <a:ea typeface="Century Gothic"/>
                          <a:cs typeface="Century Gothic"/>
                          <a:sym typeface="Century Gothic"/>
                        </a:rPr>
                        <a:t>AUGUST ‘23</a:t>
                      </a:r>
                      <a:endParaRPr sz="1400" u="none" strike="noStrike" cap="none"/>
                    </a:p>
                    <a:p>
                      <a:pPr marL="0" marR="0" lvl="0" indent="0" algn="ctr" rtl="0">
                        <a:lnSpc>
                          <a:spcPct val="100000"/>
                        </a:lnSpc>
                        <a:spcBef>
                          <a:spcPts val="0"/>
                        </a:spcBef>
                        <a:spcAft>
                          <a:spcPts val="0"/>
                        </a:spcAft>
                        <a:buClr>
                          <a:srgbClr val="FFFFFF"/>
                        </a:buClr>
                        <a:buSzPts val="1400"/>
                        <a:buFont typeface="Calibri"/>
                        <a:buNone/>
                      </a:pPr>
                      <a:r>
                        <a:rPr lang="en-GB" sz="900" b="0" u="none" strike="noStrike" cap="none">
                          <a:solidFill>
                            <a:srgbClr val="000000"/>
                          </a:solidFill>
                          <a:latin typeface="Century Gothic"/>
                          <a:ea typeface="Century Gothic"/>
                          <a:cs typeface="Century Gothic"/>
                          <a:sym typeface="Century Gothic"/>
                        </a:rPr>
                        <a:t>FEELING RELAXED</a:t>
                      </a:r>
                      <a:endParaRPr sz="90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100" b="1" u="none" strike="noStrike" cap="none">
                          <a:solidFill>
                            <a:srgbClr val="000000"/>
                          </a:solidFill>
                          <a:latin typeface="Century Gothic"/>
                          <a:ea typeface="Century Gothic"/>
                          <a:cs typeface="Century Gothic"/>
                          <a:sym typeface="Century Gothic"/>
                        </a:rPr>
                        <a:t>41</a:t>
                      </a:r>
                      <a:r>
                        <a:rPr lang="en-GB" sz="1100" b="1" u="none" strike="noStrike" cap="none">
                          <a:solidFill>
                            <a:srgbClr val="000000"/>
                          </a:solidFill>
                          <a:latin typeface="Montserrat"/>
                          <a:ea typeface="Montserrat"/>
                          <a:cs typeface="Montserrat"/>
                          <a:sym typeface="Montserrat"/>
                        </a:rPr>
                        <a:t>% </a:t>
                      </a:r>
                      <a:r>
                        <a:rPr lang="en-GB" sz="1100" b="1" u="none" strike="noStrike" cap="none">
                          <a:solidFill>
                            <a:srgbClr val="000000"/>
                          </a:solidFill>
                          <a:latin typeface="Century Gothic"/>
                          <a:ea typeface="Century Gothic"/>
                          <a:cs typeface="Century Gothic"/>
                          <a:sym typeface="Century Gothic"/>
                        </a:rPr>
                        <a:t>(+11)</a:t>
                      </a:r>
                      <a:endParaRPr sz="1100" b="1" u="none" strike="noStrike" cap="none">
                        <a:solidFill>
                          <a:srgbClr val="00000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E2CA"/>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GB" sz="900" b="1" u="none" strike="noStrike" cap="none">
                          <a:solidFill>
                            <a:srgbClr val="000000"/>
                          </a:solidFill>
                          <a:latin typeface="Century Gothic"/>
                          <a:ea typeface="Century Gothic"/>
                          <a:cs typeface="Century Gothic"/>
                          <a:sym typeface="Century Gothic"/>
                        </a:rPr>
                        <a:t>AUGUST ‘23</a:t>
                      </a:r>
                      <a:endParaRPr sz="1400" u="none" strike="noStrike" cap="none"/>
                    </a:p>
                    <a:p>
                      <a:pPr marL="0" marR="0" lvl="0" indent="0" algn="ctr" rtl="0">
                        <a:lnSpc>
                          <a:spcPct val="100000"/>
                        </a:lnSpc>
                        <a:spcBef>
                          <a:spcPts val="0"/>
                        </a:spcBef>
                        <a:spcAft>
                          <a:spcPts val="0"/>
                        </a:spcAft>
                        <a:buClr>
                          <a:srgbClr val="FFFFFF"/>
                        </a:buClr>
                        <a:buSzPts val="1400"/>
                        <a:buFont typeface="Calibri"/>
                        <a:buNone/>
                      </a:pPr>
                      <a:r>
                        <a:rPr lang="en-GB" sz="900" b="0" u="none" strike="noStrike" cap="none">
                          <a:solidFill>
                            <a:srgbClr val="000000"/>
                          </a:solidFill>
                          <a:latin typeface="Century Gothic"/>
                          <a:ea typeface="Century Gothic"/>
                          <a:cs typeface="Century Gothic"/>
                          <a:sym typeface="Century Gothic"/>
                        </a:rPr>
                        <a:t>LESS CAUTIOUS BUT CONCERNED</a:t>
                      </a:r>
                      <a:endParaRPr sz="90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SzPts val="2400"/>
                        <a:buFont typeface="Calibri"/>
                        <a:buNone/>
                      </a:pPr>
                      <a:r>
                        <a:rPr lang="en-GB" sz="1100" b="1" u="none" strike="noStrike" cap="none">
                          <a:solidFill>
                            <a:srgbClr val="000000"/>
                          </a:solidFill>
                          <a:latin typeface="Century Gothic"/>
                          <a:ea typeface="Century Gothic"/>
                          <a:cs typeface="Century Gothic"/>
                          <a:sym typeface="Century Gothic"/>
                        </a:rPr>
                        <a:t>15</a:t>
                      </a:r>
                      <a:r>
                        <a:rPr lang="en-GB" sz="1100" b="1" u="none" strike="noStrike" cap="none">
                          <a:solidFill>
                            <a:srgbClr val="000000"/>
                          </a:solidFill>
                          <a:latin typeface="Montserrat"/>
                          <a:ea typeface="Montserrat"/>
                          <a:cs typeface="Montserrat"/>
                          <a:sym typeface="Montserrat"/>
                        </a:rPr>
                        <a:t>% (=)</a:t>
                      </a:r>
                      <a:endParaRPr sz="1100" u="none" strike="noStrike" cap="none">
                        <a:solidFill>
                          <a:srgbClr val="000000"/>
                        </a:solidFill>
                        <a:latin typeface="Montserrat"/>
                        <a:ea typeface="Montserrat"/>
                        <a:cs typeface="Montserrat"/>
                        <a:sym typeface="Montserrat"/>
                      </a:endParaRPr>
                    </a:p>
                  </a:txBody>
                  <a:tcPr marL="91450" marR="91450" marT="45725" marB="45725" anchor="ctr">
                    <a:lnL w="28575"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cxnSp>
        <p:nvCxnSpPr>
          <p:cNvPr id="214" name="Google Shape;214;g2828b2448ca_0_53"/>
          <p:cNvCxnSpPr/>
          <p:nvPr/>
        </p:nvCxnSpPr>
        <p:spPr>
          <a:xfrm rot="10800000">
            <a:off x="4581505" y="1780187"/>
            <a:ext cx="0" cy="1144200"/>
          </a:xfrm>
          <a:prstGeom prst="straightConnector1">
            <a:avLst/>
          </a:prstGeom>
          <a:noFill/>
          <a:ln w="19050" cap="flat" cmpd="sng">
            <a:solidFill>
              <a:srgbClr val="000000"/>
            </a:solidFill>
            <a:prstDash val="solid"/>
            <a:round/>
            <a:headEnd type="none" w="sm" len="sm"/>
            <a:tailEnd type="triangle" w="med" len="med"/>
          </a:ln>
        </p:spPr>
      </p:cxnSp>
      <p:cxnSp>
        <p:nvCxnSpPr>
          <p:cNvPr id="215" name="Google Shape;215;g2828b2448ca_0_53"/>
          <p:cNvCxnSpPr>
            <a:endCxn id="210" idx="0"/>
          </p:cNvCxnSpPr>
          <p:nvPr/>
        </p:nvCxnSpPr>
        <p:spPr>
          <a:xfrm flipH="1">
            <a:off x="4568874" y="2838820"/>
            <a:ext cx="13200" cy="1568400"/>
          </a:xfrm>
          <a:prstGeom prst="straightConnector1">
            <a:avLst/>
          </a:prstGeom>
          <a:noFill/>
          <a:ln w="19050" cap="flat" cmpd="sng">
            <a:solidFill>
              <a:srgbClr val="000000"/>
            </a:solidFill>
            <a:prstDash val="solid"/>
            <a:round/>
            <a:headEnd type="none" w="sm" len="sm"/>
            <a:tailEnd type="triangle" w="med" len="med"/>
          </a:ln>
        </p:spPr>
      </p:cxnSp>
      <p:cxnSp>
        <p:nvCxnSpPr>
          <p:cNvPr id="216" name="Google Shape;216;g2828b2448ca_0_53"/>
          <p:cNvCxnSpPr/>
          <p:nvPr/>
        </p:nvCxnSpPr>
        <p:spPr>
          <a:xfrm rot="10800000">
            <a:off x="2883905" y="3039637"/>
            <a:ext cx="2015400" cy="0"/>
          </a:xfrm>
          <a:prstGeom prst="straightConnector1">
            <a:avLst/>
          </a:prstGeom>
          <a:noFill/>
          <a:ln w="19050" cap="flat" cmpd="sng">
            <a:solidFill>
              <a:srgbClr val="000000"/>
            </a:solidFill>
            <a:prstDash val="solid"/>
            <a:round/>
            <a:headEnd type="none" w="sm" len="sm"/>
            <a:tailEnd type="triangle" w="med" len="med"/>
          </a:ln>
        </p:spPr>
      </p:cxnSp>
      <p:cxnSp>
        <p:nvCxnSpPr>
          <p:cNvPr id="217" name="Google Shape;217;g2828b2448ca_0_53"/>
          <p:cNvCxnSpPr/>
          <p:nvPr/>
        </p:nvCxnSpPr>
        <p:spPr>
          <a:xfrm rot="10800000" flipH="1">
            <a:off x="4112105" y="3037237"/>
            <a:ext cx="1992600" cy="4800"/>
          </a:xfrm>
          <a:prstGeom prst="straightConnector1">
            <a:avLst/>
          </a:prstGeom>
          <a:noFill/>
          <a:ln w="19050" cap="flat" cmpd="sng">
            <a:solidFill>
              <a:srgbClr val="000000"/>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828b2448ca_0_73"/>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Switching Behaviours</a:t>
            </a:r>
            <a:endParaRPr/>
          </a:p>
        </p:txBody>
      </p:sp>
      <p:sp>
        <p:nvSpPr>
          <p:cNvPr id="224" name="Google Shape;224;g2828b2448ca_0_73"/>
          <p:cNvSpPr txBox="1"/>
          <p:nvPr/>
        </p:nvSpPr>
        <p:spPr>
          <a:xfrm>
            <a:off x="1059525" y="770025"/>
            <a:ext cx="7812900" cy="61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600" b="0" i="0" u="none" strike="noStrike" cap="none">
                <a:solidFill>
                  <a:schemeClr val="accent1"/>
                </a:solidFill>
                <a:latin typeface="Century Gothic"/>
                <a:ea typeface="Century Gothic"/>
                <a:cs typeface="Century Gothic"/>
                <a:sym typeface="Century Gothic"/>
              </a:rPr>
              <a:t>MOST CONSUMERS HAVE SWITCHED PRODUCTS/SERVICES </a:t>
            </a:r>
            <a:r>
              <a:rPr lang="en-GB" sz="2600" b="0" i="0" u="none" strike="noStrike" cap="none">
                <a:solidFill>
                  <a:schemeClr val="dk1"/>
                </a:solidFill>
                <a:latin typeface="Century Gothic"/>
                <a:ea typeface="Century Gothic"/>
                <a:cs typeface="Century Gothic"/>
                <a:sym typeface="Century Gothic"/>
              </a:rPr>
              <a:t>DUE TO PRICE INCREASES</a:t>
            </a:r>
            <a:endParaRPr sz="1200" b="0" i="0" u="none" strike="noStrike" cap="none">
              <a:solidFill>
                <a:srgbClr val="000000"/>
              </a:solidFill>
              <a:latin typeface="Arial"/>
              <a:ea typeface="Arial"/>
              <a:cs typeface="Arial"/>
              <a:sym typeface="Arial"/>
            </a:endParaRPr>
          </a:p>
        </p:txBody>
      </p:sp>
      <p:sp>
        <p:nvSpPr>
          <p:cNvPr id="225" name="Google Shape;225;g2828b2448ca_0_73"/>
          <p:cNvSpPr txBox="1"/>
          <p:nvPr/>
        </p:nvSpPr>
        <p:spPr>
          <a:xfrm>
            <a:off x="1164871" y="2367500"/>
            <a:ext cx="2233500" cy="149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4800"/>
              <a:buFont typeface="Arial"/>
              <a:buNone/>
            </a:pPr>
            <a:r>
              <a:rPr lang="en-GB" sz="5300" b="1" i="0" u="none" strike="noStrike" cap="none">
                <a:solidFill>
                  <a:schemeClr val="accent1"/>
                </a:solidFill>
                <a:latin typeface="Century Gothic"/>
                <a:ea typeface="Century Gothic"/>
                <a:cs typeface="Century Gothic"/>
                <a:sym typeface="Century Gothic"/>
              </a:rPr>
              <a:t>84</a:t>
            </a:r>
            <a:r>
              <a:rPr lang="en-GB" sz="5300" b="1" i="0" u="none" strike="noStrike" cap="none">
                <a:solidFill>
                  <a:schemeClr val="accent1"/>
                </a:solidFill>
                <a:latin typeface="Montserrat"/>
                <a:ea typeface="Montserrat"/>
                <a:cs typeface="Montserrat"/>
                <a:sym typeface="Montserrat"/>
              </a:rPr>
              <a:t>%</a:t>
            </a:r>
            <a:r>
              <a:rPr lang="en-GB" sz="5300" b="1" i="0" u="none" strike="noStrike" cap="none">
                <a:solidFill>
                  <a:schemeClr val="accent1"/>
                </a:solidFill>
                <a:latin typeface="Century Gothic"/>
                <a:ea typeface="Century Gothic"/>
                <a:cs typeface="Century Gothic"/>
                <a:sym typeface="Century Gothic"/>
              </a:rPr>
              <a: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D1D1B"/>
              </a:buClr>
              <a:buSzPts val="1400"/>
              <a:buFont typeface="Arial"/>
              <a:buNone/>
            </a:pPr>
            <a:r>
              <a:rPr lang="en-GB" sz="1900" b="0" i="0" u="none" strike="noStrike" cap="none">
                <a:solidFill>
                  <a:srgbClr val="1D1D1B"/>
                </a:solidFill>
                <a:latin typeface="Century Gothic"/>
                <a:ea typeface="Century Gothic"/>
                <a:cs typeface="Century Gothic"/>
                <a:sym typeface="Century Gothic"/>
              </a:rPr>
              <a:t>switch due to</a:t>
            </a:r>
            <a:endParaRPr sz="19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accent3"/>
              </a:buClr>
              <a:buSzPts val="1400"/>
              <a:buFont typeface="Arial"/>
              <a:buNone/>
            </a:pPr>
            <a:r>
              <a:rPr lang="en-GB" sz="1900" b="1" i="0" u="none" strike="noStrike" cap="none">
                <a:solidFill>
                  <a:schemeClr val="accent3"/>
                </a:solidFill>
                <a:latin typeface="Century Gothic"/>
                <a:ea typeface="Century Gothic"/>
                <a:cs typeface="Century Gothic"/>
                <a:sym typeface="Century Gothic"/>
              </a:rPr>
              <a:t>rising prices</a:t>
            </a:r>
            <a:endParaRPr sz="1900" b="1" i="0" u="none" strike="noStrike" cap="none">
              <a:solidFill>
                <a:schemeClr val="accent3"/>
              </a:solidFill>
              <a:latin typeface="Century Gothic"/>
              <a:ea typeface="Century Gothic"/>
              <a:cs typeface="Century Gothic"/>
              <a:sym typeface="Century Gothic"/>
            </a:endParaRPr>
          </a:p>
        </p:txBody>
      </p:sp>
      <p:sp>
        <p:nvSpPr>
          <p:cNvPr id="226" name="Google Shape;226;g2828b2448ca_0_73"/>
          <p:cNvSpPr txBox="1"/>
          <p:nvPr/>
        </p:nvSpPr>
        <p:spPr>
          <a:xfrm>
            <a:off x="3634151" y="2236695"/>
            <a:ext cx="37422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“If I see a new product/service that is equal quality but cheaper, I will switch. Equally, if I see a new product/service of better quality for the same price, I will also switch.” F, 62</a:t>
            </a:r>
            <a:endParaRPr sz="1400" b="0" i="0" u="none" strike="noStrike" cap="none">
              <a:solidFill>
                <a:srgbClr val="000000"/>
              </a:solidFill>
              <a:latin typeface="Arial"/>
              <a:ea typeface="Arial"/>
              <a:cs typeface="Arial"/>
              <a:sym typeface="Arial"/>
            </a:endParaRPr>
          </a:p>
        </p:txBody>
      </p:sp>
      <p:sp>
        <p:nvSpPr>
          <p:cNvPr id="227" name="Google Shape;227;g2828b2448ca_0_73"/>
          <p:cNvSpPr txBox="1"/>
          <p:nvPr/>
        </p:nvSpPr>
        <p:spPr>
          <a:xfrm>
            <a:off x="1059516" y="4546020"/>
            <a:ext cx="7188900" cy="4926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83878B"/>
              </a:buClr>
              <a:buSzPts val="600"/>
              <a:buFont typeface="Arial"/>
              <a:buNone/>
            </a:pPr>
            <a:r>
              <a:rPr lang="en-GB" sz="600" b="0" i="0" u="none" strike="noStrike" cap="none">
                <a:solidFill>
                  <a:srgbClr val="83878B"/>
                </a:solidFill>
                <a:latin typeface="Calibri"/>
                <a:ea typeface="Calibri"/>
                <a:cs typeface="Calibri"/>
                <a:sym typeface="Calibri"/>
              </a:rPr>
              <a:t>Source: The Importance of Value Survey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
              </a:spcBef>
              <a:spcAft>
                <a:spcPts val="0"/>
              </a:spcAft>
              <a:buClr>
                <a:srgbClr val="83878B"/>
              </a:buClr>
              <a:buSzPts val="600"/>
              <a:buFont typeface="Arial"/>
              <a:buNone/>
            </a:pPr>
            <a:r>
              <a:rPr lang="en-GB" sz="600" b="0" i="0" u="none" strike="noStrike" cap="none">
                <a:solidFill>
                  <a:srgbClr val="83878B"/>
                </a:solidFill>
                <a:latin typeface="Calibri"/>
                <a:ea typeface="Calibri"/>
                <a:cs typeface="Calibri"/>
                <a:sym typeface="Calibri"/>
              </a:rPr>
              <a:t>Q18. Thinking about the cost of living crisis, which, of the following statements best represents how you’ve switched products/services within [pipe: Cell_Recoder]?/ Q18b. How frequently have you switched [pipe: Cell_Recoder] products/services in response to rising prices?/ Q18c. How likely are you to continue using the same [pipe: Cell_Recoder] products/services even if their prices continue to rise?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
              </a:spcBef>
              <a:spcAft>
                <a:spcPts val="0"/>
              </a:spcAft>
              <a:buClr>
                <a:srgbClr val="83878B"/>
              </a:buClr>
              <a:buSzPts val="600"/>
              <a:buFont typeface="Arial"/>
              <a:buNone/>
            </a:pPr>
            <a:r>
              <a:rPr lang="en-GB" sz="600" b="0" i="0" u="none" strike="noStrike" cap="none">
                <a:solidFill>
                  <a:srgbClr val="83878B"/>
                </a:solidFill>
                <a:latin typeface="Calibri"/>
                <a:ea typeface="Calibri"/>
                <a:cs typeface="Calibri"/>
                <a:sym typeface="Calibri"/>
              </a:rPr>
              <a:t>Base: Total (n=2,427)</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828b2448ca_0_64"/>
          <p:cNvSpPr txBox="1">
            <a:spLocks noGrp="1"/>
          </p:cNvSpPr>
          <p:nvPr>
            <p:ph type="body" idx="1"/>
          </p:nvPr>
        </p:nvSpPr>
        <p:spPr>
          <a:xfrm>
            <a:off x="908825" y="1998600"/>
            <a:ext cx="2930400" cy="240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0"/>
              <a:t>WE’VE BECOME VERY COMFORTABLE WITH THE MANY </a:t>
            </a:r>
            <a:r>
              <a:rPr lang="en-GB" sz="2000" b="0">
                <a:solidFill>
                  <a:schemeClr val="accent1"/>
                </a:solidFill>
              </a:rPr>
              <a:t>DIFFERENT FACETS OF VALUE </a:t>
            </a:r>
            <a:endParaRPr sz="2000" b="0">
              <a:solidFill>
                <a:schemeClr val="accent1"/>
              </a:solidFill>
            </a:endParaRPr>
          </a:p>
        </p:txBody>
      </p:sp>
      <p:sp>
        <p:nvSpPr>
          <p:cNvPr id="233" name="Google Shape;233;g2828b2448ca_0_64"/>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The dynamics of value</a:t>
            </a:r>
            <a:endParaRPr/>
          </a:p>
        </p:txBody>
      </p:sp>
      <p:grpSp>
        <p:nvGrpSpPr>
          <p:cNvPr id="234" name="Google Shape;234;g2828b2448ca_0_64"/>
          <p:cNvGrpSpPr/>
          <p:nvPr/>
        </p:nvGrpSpPr>
        <p:grpSpPr>
          <a:xfrm>
            <a:off x="3861718" y="256118"/>
            <a:ext cx="4695305" cy="4478791"/>
            <a:chOff x="2330626" y="755125"/>
            <a:chExt cx="4041058" cy="3854713"/>
          </a:xfrm>
        </p:grpSpPr>
        <p:grpSp>
          <p:nvGrpSpPr>
            <p:cNvPr id="235" name="Google Shape;235;g2828b2448ca_0_64"/>
            <p:cNvGrpSpPr/>
            <p:nvPr/>
          </p:nvGrpSpPr>
          <p:grpSpPr>
            <a:xfrm>
              <a:off x="3127546" y="755125"/>
              <a:ext cx="3244138" cy="3854713"/>
              <a:chOff x="1845500" y="311896"/>
              <a:chExt cx="3244138" cy="3854713"/>
            </a:xfrm>
          </p:grpSpPr>
          <p:pic>
            <p:nvPicPr>
              <p:cNvPr id="236" name="Google Shape;236;g2828b2448ca_0_64"/>
              <p:cNvPicPr preferRelativeResize="0"/>
              <p:nvPr/>
            </p:nvPicPr>
            <p:blipFill rotWithShape="1">
              <a:blip r:embed="rId3">
                <a:alphaModFix/>
              </a:blip>
              <a:srcRect t="3833" b="12097"/>
              <a:stretch/>
            </p:blipFill>
            <p:spPr>
              <a:xfrm>
                <a:off x="1848980" y="2626941"/>
                <a:ext cx="3237175" cy="1539668"/>
              </a:xfrm>
              <a:prstGeom prst="rect">
                <a:avLst/>
              </a:prstGeom>
              <a:noFill/>
              <a:ln>
                <a:noFill/>
              </a:ln>
            </p:spPr>
          </p:pic>
          <p:pic>
            <p:nvPicPr>
              <p:cNvPr id="237" name="Google Shape;237;g2828b2448ca_0_64"/>
              <p:cNvPicPr preferRelativeResize="0"/>
              <p:nvPr/>
            </p:nvPicPr>
            <p:blipFill rotWithShape="1">
              <a:blip r:embed="rId4">
                <a:alphaModFix/>
              </a:blip>
              <a:srcRect l="7293" r="7299"/>
              <a:stretch/>
            </p:blipFill>
            <p:spPr>
              <a:xfrm>
                <a:off x="2082159" y="964450"/>
                <a:ext cx="2770821" cy="1165458"/>
              </a:xfrm>
              <a:prstGeom prst="rect">
                <a:avLst/>
              </a:prstGeom>
              <a:noFill/>
              <a:ln>
                <a:noFill/>
              </a:ln>
            </p:spPr>
          </p:pic>
          <p:pic>
            <p:nvPicPr>
              <p:cNvPr id="238" name="Google Shape;238;g2828b2448ca_0_64"/>
              <p:cNvPicPr preferRelativeResize="0"/>
              <p:nvPr/>
            </p:nvPicPr>
            <p:blipFill rotWithShape="1">
              <a:blip r:embed="rId5">
                <a:alphaModFix/>
              </a:blip>
              <a:srcRect t="8292" b="13109"/>
              <a:stretch/>
            </p:blipFill>
            <p:spPr>
              <a:xfrm>
                <a:off x="1856818" y="1652791"/>
                <a:ext cx="3221500" cy="1432574"/>
              </a:xfrm>
              <a:prstGeom prst="rect">
                <a:avLst/>
              </a:prstGeom>
              <a:noFill/>
              <a:ln>
                <a:noFill/>
              </a:ln>
            </p:spPr>
          </p:pic>
          <p:pic>
            <p:nvPicPr>
              <p:cNvPr id="239" name="Google Shape;239;g2828b2448ca_0_64"/>
              <p:cNvPicPr preferRelativeResize="0"/>
              <p:nvPr/>
            </p:nvPicPr>
            <p:blipFill rotWithShape="1">
              <a:blip r:embed="rId6">
                <a:alphaModFix/>
              </a:blip>
              <a:srcRect t="31091" b="14092"/>
              <a:stretch/>
            </p:blipFill>
            <p:spPr>
              <a:xfrm>
                <a:off x="1845500" y="311896"/>
                <a:ext cx="3244138" cy="1006052"/>
              </a:xfrm>
              <a:prstGeom prst="rect">
                <a:avLst/>
              </a:prstGeom>
              <a:noFill/>
              <a:ln>
                <a:noFill/>
              </a:ln>
            </p:spPr>
          </p:pic>
        </p:grpSp>
        <p:sp>
          <p:nvSpPr>
            <p:cNvPr id="240" name="Google Shape;240;g2828b2448ca_0_64"/>
            <p:cNvSpPr txBox="1"/>
            <p:nvPr/>
          </p:nvSpPr>
          <p:spPr>
            <a:xfrm>
              <a:off x="2330626" y="1362573"/>
              <a:ext cx="11715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Social-impact </a:t>
              </a:r>
              <a:br>
                <a:rPr lang="en-GB" sz="1100" b="1" i="0" u="none" strike="noStrike" cap="none">
                  <a:solidFill>
                    <a:srgbClr val="3F3F3F"/>
                  </a:solidFill>
                  <a:latin typeface="Century Gothic"/>
                  <a:ea typeface="Century Gothic"/>
                  <a:cs typeface="Century Gothic"/>
                  <a:sym typeface="Century Gothic"/>
                </a:rPr>
              </a:br>
              <a:r>
                <a:rPr lang="en-GB" sz="1100" b="1" i="0" u="none" strike="noStrike" cap="none">
                  <a:solidFill>
                    <a:srgbClr val="3F3F3F"/>
                  </a:solidFill>
                  <a:latin typeface="Century Gothic"/>
                  <a:ea typeface="Century Gothic"/>
                  <a:cs typeface="Century Gothic"/>
                  <a:sym typeface="Century Gothic"/>
                </a:rPr>
                <a:t>elements</a:t>
              </a:r>
              <a:endParaRPr sz="1100" b="0" i="0" u="none" strike="noStrike" cap="none">
                <a:solidFill>
                  <a:srgbClr val="3F3F3F"/>
                </a:solidFill>
                <a:latin typeface="Century Gothic"/>
                <a:ea typeface="Century Gothic"/>
                <a:cs typeface="Century Gothic"/>
                <a:sym typeface="Century Gothic"/>
              </a:endParaRPr>
            </a:p>
          </p:txBody>
        </p:sp>
        <p:sp>
          <p:nvSpPr>
            <p:cNvPr id="241" name="Google Shape;241;g2828b2448ca_0_64"/>
            <p:cNvSpPr txBox="1"/>
            <p:nvPr/>
          </p:nvSpPr>
          <p:spPr>
            <a:xfrm>
              <a:off x="2330627" y="2017021"/>
              <a:ext cx="11715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Life-changing</a:t>
              </a:r>
              <a:br>
                <a:rPr lang="en-GB" sz="1100" b="1" i="0" u="none" strike="noStrike" cap="none">
                  <a:solidFill>
                    <a:srgbClr val="3F3F3F"/>
                  </a:solidFill>
                  <a:latin typeface="Century Gothic"/>
                  <a:ea typeface="Century Gothic"/>
                  <a:cs typeface="Century Gothic"/>
                  <a:sym typeface="Century Gothic"/>
                </a:rPr>
              </a:br>
              <a:r>
                <a:rPr lang="en-GB" sz="1100" b="1" i="0" u="none" strike="noStrike" cap="none">
                  <a:solidFill>
                    <a:srgbClr val="3F3F3F"/>
                  </a:solidFill>
                  <a:latin typeface="Century Gothic"/>
                  <a:ea typeface="Century Gothic"/>
                  <a:cs typeface="Century Gothic"/>
                  <a:sym typeface="Century Gothic"/>
                </a:rPr>
                <a:t>elements</a:t>
              </a:r>
              <a:endParaRPr sz="1100" b="0" i="0" u="none" strike="noStrike" cap="none">
                <a:solidFill>
                  <a:srgbClr val="3F3F3F"/>
                </a:solidFill>
                <a:latin typeface="Century Gothic"/>
                <a:ea typeface="Century Gothic"/>
                <a:cs typeface="Century Gothic"/>
                <a:sym typeface="Century Gothic"/>
              </a:endParaRPr>
            </a:p>
          </p:txBody>
        </p:sp>
        <p:sp>
          <p:nvSpPr>
            <p:cNvPr id="242" name="Google Shape;242;g2828b2448ca_0_64"/>
            <p:cNvSpPr txBox="1"/>
            <p:nvPr/>
          </p:nvSpPr>
          <p:spPr>
            <a:xfrm>
              <a:off x="2330626" y="2875502"/>
              <a:ext cx="9369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Emotional</a:t>
              </a:r>
              <a:br>
                <a:rPr lang="en-GB" sz="1100" b="1" i="0" u="none" strike="noStrike" cap="none">
                  <a:solidFill>
                    <a:srgbClr val="3F3F3F"/>
                  </a:solidFill>
                  <a:latin typeface="Century Gothic"/>
                  <a:ea typeface="Century Gothic"/>
                  <a:cs typeface="Century Gothic"/>
                  <a:sym typeface="Century Gothic"/>
                </a:rPr>
              </a:br>
              <a:r>
                <a:rPr lang="en-GB" sz="1100" b="1" i="0" u="none" strike="noStrike" cap="none">
                  <a:solidFill>
                    <a:srgbClr val="3F3F3F"/>
                  </a:solidFill>
                  <a:latin typeface="Century Gothic"/>
                  <a:ea typeface="Century Gothic"/>
                  <a:cs typeface="Century Gothic"/>
                  <a:sym typeface="Century Gothic"/>
                </a:rPr>
                <a:t>elements</a:t>
              </a:r>
              <a:endParaRPr sz="1100" b="0" i="0" u="none" strike="noStrike" cap="none">
                <a:solidFill>
                  <a:srgbClr val="3F3F3F"/>
                </a:solidFill>
                <a:latin typeface="Century Gothic"/>
                <a:ea typeface="Century Gothic"/>
                <a:cs typeface="Century Gothic"/>
                <a:sym typeface="Century Gothic"/>
              </a:endParaRPr>
            </a:p>
          </p:txBody>
        </p:sp>
        <p:sp>
          <p:nvSpPr>
            <p:cNvPr id="243" name="Google Shape;243;g2828b2448ca_0_64"/>
            <p:cNvSpPr txBox="1"/>
            <p:nvPr/>
          </p:nvSpPr>
          <p:spPr>
            <a:xfrm>
              <a:off x="2330627" y="3874809"/>
              <a:ext cx="9369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Functional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20"/>
                </a:spcBef>
                <a:spcAft>
                  <a:spcPts val="0"/>
                </a:spcAft>
                <a:buClr>
                  <a:srgbClr val="3F3F3F"/>
                </a:buClr>
                <a:buSzPts val="1100"/>
                <a:buFont typeface="Arial"/>
                <a:buNone/>
              </a:pPr>
              <a:r>
                <a:rPr lang="en-GB" sz="1100" b="1" i="0" u="none" strike="noStrike" cap="none">
                  <a:solidFill>
                    <a:srgbClr val="3F3F3F"/>
                  </a:solidFill>
                  <a:latin typeface="Century Gothic"/>
                  <a:ea typeface="Century Gothic"/>
                  <a:cs typeface="Century Gothic"/>
                  <a:sym typeface="Century Gothic"/>
                </a:rPr>
                <a:t>elements</a:t>
              </a:r>
              <a:endParaRPr sz="1100" b="0" i="0" u="none" strike="noStrike" cap="none">
                <a:solidFill>
                  <a:srgbClr val="3F3F3F"/>
                </a:solidFill>
                <a:latin typeface="Century Gothic"/>
                <a:ea typeface="Century Gothic"/>
                <a:cs typeface="Century Gothic"/>
                <a:sym typeface="Century Gothic"/>
              </a:endParaRPr>
            </a:p>
          </p:txBody>
        </p:sp>
        <p:grpSp>
          <p:nvGrpSpPr>
            <p:cNvPr id="244" name="Google Shape;244;g2828b2448ca_0_64"/>
            <p:cNvGrpSpPr/>
            <p:nvPr/>
          </p:nvGrpSpPr>
          <p:grpSpPr>
            <a:xfrm>
              <a:off x="3312720" y="3207113"/>
              <a:ext cx="2905905" cy="1172008"/>
              <a:chOff x="2030674" y="2763884"/>
              <a:chExt cx="2905905" cy="1172008"/>
            </a:xfrm>
          </p:grpSpPr>
          <p:pic>
            <p:nvPicPr>
              <p:cNvPr id="245" name="Google Shape;245;g2828b2448ca_0_64"/>
              <p:cNvPicPr preferRelativeResize="0"/>
              <p:nvPr/>
            </p:nvPicPr>
            <p:blipFill rotWithShape="1">
              <a:blip r:embed="rId7">
                <a:alphaModFix/>
              </a:blip>
              <a:srcRect/>
              <a:stretch/>
            </p:blipFill>
            <p:spPr>
              <a:xfrm>
                <a:off x="2230856" y="3175211"/>
                <a:ext cx="186632" cy="186632"/>
              </a:xfrm>
              <a:prstGeom prst="rect">
                <a:avLst/>
              </a:prstGeom>
              <a:noFill/>
              <a:ln>
                <a:noFill/>
              </a:ln>
            </p:spPr>
          </p:pic>
          <p:sp>
            <p:nvSpPr>
              <p:cNvPr id="246" name="Google Shape;246;g2828b2448ca_0_64"/>
              <p:cNvSpPr txBox="1"/>
              <p:nvPr/>
            </p:nvSpPr>
            <p:spPr>
              <a:xfrm>
                <a:off x="2030674" y="3357741"/>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Saves Time</a:t>
                </a:r>
                <a:endParaRPr sz="1400" b="0" i="0" u="none" strike="noStrike" cap="none">
                  <a:solidFill>
                    <a:srgbClr val="000000"/>
                  </a:solidFill>
                  <a:latin typeface="Arial"/>
                  <a:ea typeface="Arial"/>
                  <a:cs typeface="Arial"/>
                  <a:sym typeface="Arial"/>
                </a:endParaRPr>
              </a:p>
            </p:txBody>
          </p:sp>
          <p:pic>
            <p:nvPicPr>
              <p:cNvPr id="247" name="Google Shape;247;g2828b2448ca_0_64"/>
              <p:cNvPicPr preferRelativeResize="0"/>
              <p:nvPr/>
            </p:nvPicPr>
            <p:blipFill rotWithShape="1">
              <a:blip r:embed="rId8">
                <a:alphaModFix/>
              </a:blip>
              <a:srcRect/>
              <a:stretch/>
            </p:blipFill>
            <p:spPr>
              <a:xfrm>
                <a:off x="2611466" y="3030935"/>
                <a:ext cx="199040" cy="199040"/>
              </a:xfrm>
              <a:prstGeom prst="rect">
                <a:avLst/>
              </a:prstGeom>
              <a:noFill/>
              <a:ln>
                <a:noFill/>
              </a:ln>
            </p:spPr>
          </p:pic>
          <p:sp>
            <p:nvSpPr>
              <p:cNvPr id="248" name="Google Shape;248;g2828b2448ca_0_64"/>
              <p:cNvSpPr txBox="1"/>
              <p:nvPr/>
            </p:nvSpPr>
            <p:spPr>
              <a:xfrm>
                <a:off x="2417488" y="3210955"/>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Simplifies</a:t>
                </a:r>
                <a:endParaRPr sz="1400" b="0" i="0" u="none" strike="noStrike" cap="none">
                  <a:solidFill>
                    <a:srgbClr val="000000"/>
                  </a:solidFill>
                  <a:latin typeface="Arial"/>
                  <a:ea typeface="Arial"/>
                  <a:cs typeface="Arial"/>
                  <a:sym typeface="Arial"/>
                </a:endParaRPr>
              </a:p>
            </p:txBody>
          </p:sp>
          <p:pic>
            <p:nvPicPr>
              <p:cNvPr id="249" name="Google Shape;249;g2828b2448ca_0_64"/>
              <p:cNvPicPr preferRelativeResize="0"/>
              <p:nvPr/>
            </p:nvPicPr>
            <p:blipFill rotWithShape="1">
              <a:blip r:embed="rId9">
                <a:alphaModFix/>
              </a:blip>
              <a:srcRect/>
              <a:stretch/>
            </p:blipFill>
            <p:spPr>
              <a:xfrm>
                <a:off x="2994692" y="2883599"/>
                <a:ext cx="185004" cy="185004"/>
              </a:xfrm>
              <a:prstGeom prst="rect">
                <a:avLst/>
              </a:prstGeom>
              <a:noFill/>
              <a:ln>
                <a:noFill/>
              </a:ln>
            </p:spPr>
          </p:pic>
          <p:sp>
            <p:nvSpPr>
              <p:cNvPr id="250" name="Google Shape;250;g2828b2448ca_0_64"/>
              <p:cNvSpPr txBox="1"/>
              <p:nvPr/>
            </p:nvSpPr>
            <p:spPr>
              <a:xfrm>
                <a:off x="2846767" y="3068603"/>
                <a:ext cx="480900" cy="27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Makes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Money</a:t>
                </a:r>
                <a:endParaRPr sz="1400" b="0" i="0" u="none" strike="noStrike" cap="none">
                  <a:solidFill>
                    <a:srgbClr val="000000"/>
                  </a:solidFill>
                  <a:latin typeface="Arial"/>
                  <a:ea typeface="Arial"/>
                  <a:cs typeface="Arial"/>
                  <a:sym typeface="Arial"/>
                </a:endParaRPr>
              </a:p>
            </p:txBody>
          </p:sp>
          <p:pic>
            <p:nvPicPr>
              <p:cNvPr id="251" name="Google Shape;251;g2828b2448ca_0_64"/>
              <p:cNvPicPr preferRelativeResize="0"/>
              <p:nvPr/>
            </p:nvPicPr>
            <p:blipFill rotWithShape="1">
              <a:blip r:embed="rId10">
                <a:alphaModFix/>
              </a:blip>
              <a:srcRect/>
              <a:stretch/>
            </p:blipFill>
            <p:spPr>
              <a:xfrm>
                <a:off x="3333740" y="2763884"/>
                <a:ext cx="238885" cy="238885"/>
              </a:xfrm>
              <a:prstGeom prst="rect">
                <a:avLst/>
              </a:prstGeom>
              <a:noFill/>
              <a:ln>
                <a:noFill/>
              </a:ln>
            </p:spPr>
          </p:pic>
          <p:sp>
            <p:nvSpPr>
              <p:cNvPr id="252" name="Google Shape;252;g2828b2448ca_0_64"/>
              <p:cNvSpPr txBox="1"/>
              <p:nvPr/>
            </p:nvSpPr>
            <p:spPr>
              <a:xfrm>
                <a:off x="3182566" y="2990503"/>
                <a:ext cx="5412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Reduces </a:t>
                </a:r>
                <a:br>
                  <a:rPr lang="en-GB" sz="600" b="0" i="0" u="none" strike="noStrike" cap="none">
                    <a:solidFill>
                      <a:srgbClr val="000000"/>
                    </a:solidFill>
                    <a:latin typeface="Century Gothic"/>
                    <a:ea typeface="Century Gothic"/>
                    <a:cs typeface="Century Gothic"/>
                    <a:sym typeface="Century Gothic"/>
                  </a:rPr>
                </a:br>
                <a:r>
                  <a:rPr lang="en-GB" sz="600" b="0" i="0" u="none" strike="noStrike" cap="none">
                    <a:solidFill>
                      <a:srgbClr val="000000"/>
                    </a:solidFill>
                    <a:latin typeface="Century Gothic"/>
                    <a:ea typeface="Century Gothic"/>
                    <a:cs typeface="Century Gothic"/>
                    <a:sym typeface="Century Gothic"/>
                  </a:rPr>
                  <a:t>Risk</a:t>
                </a:r>
                <a:endParaRPr sz="1400" b="0" i="0" u="none" strike="noStrike" cap="none">
                  <a:solidFill>
                    <a:srgbClr val="000000"/>
                  </a:solidFill>
                  <a:latin typeface="Arial"/>
                  <a:ea typeface="Arial"/>
                  <a:cs typeface="Arial"/>
                  <a:sym typeface="Arial"/>
                </a:endParaRPr>
              </a:p>
            </p:txBody>
          </p:sp>
          <p:pic>
            <p:nvPicPr>
              <p:cNvPr id="253" name="Google Shape;253;g2828b2448ca_0_64"/>
              <p:cNvPicPr preferRelativeResize="0"/>
              <p:nvPr/>
            </p:nvPicPr>
            <p:blipFill rotWithShape="1">
              <a:blip r:embed="rId11">
                <a:alphaModFix/>
              </a:blip>
              <a:srcRect/>
              <a:stretch/>
            </p:blipFill>
            <p:spPr>
              <a:xfrm>
                <a:off x="3784435" y="2907080"/>
                <a:ext cx="201942" cy="201942"/>
              </a:xfrm>
              <a:prstGeom prst="rect">
                <a:avLst/>
              </a:prstGeom>
              <a:noFill/>
              <a:ln>
                <a:noFill/>
              </a:ln>
            </p:spPr>
          </p:pic>
          <p:sp>
            <p:nvSpPr>
              <p:cNvPr id="254" name="Google Shape;254;g2828b2448ca_0_64"/>
              <p:cNvSpPr txBox="1"/>
              <p:nvPr/>
            </p:nvSpPr>
            <p:spPr>
              <a:xfrm>
                <a:off x="3605401" y="3108705"/>
                <a:ext cx="560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Organises</a:t>
                </a:r>
                <a:endParaRPr sz="1400" b="0" i="0" u="none" strike="noStrike" cap="none">
                  <a:solidFill>
                    <a:srgbClr val="000000"/>
                  </a:solidFill>
                  <a:latin typeface="Arial"/>
                  <a:ea typeface="Arial"/>
                  <a:cs typeface="Arial"/>
                  <a:sym typeface="Arial"/>
                </a:endParaRPr>
              </a:p>
            </p:txBody>
          </p:sp>
          <p:pic>
            <p:nvPicPr>
              <p:cNvPr id="255" name="Google Shape;255;g2828b2448ca_0_64"/>
              <p:cNvPicPr preferRelativeResize="0"/>
              <p:nvPr/>
            </p:nvPicPr>
            <p:blipFill rotWithShape="1">
              <a:blip r:embed="rId12">
                <a:alphaModFix/>
              </a:blip>
              <a:srcRect/>
              <a:stretch/>
            </p:blipFill>
            <p:spPr>
              <a:xfrm>
                <a:off x="4167144" y="3033118"/>
                <a:ext cx="214406" cy="214406"/>
              </a:xfrm>
              <a:prstGeom prst="rect">
                <a:avLst/>
              </a:prstGeom>
              <a:noFill/>
              <a:ln>
                <a:noFill/>
              </a:ln>
            </p:spPr>
          </p:pic>
          <p:sp>
            <p:nvSpPr>
              <p:cNvPr id="256" name="Google Shape;256;g2828b2448ca_0_64"/>
              <p:cNvSpPr txBox="1"/>
              <p:nvPr/>
            </p:nvSpPr>
            <p:spPr>
              <a:xfrm>
                <a:off x="3994342" y="3219236"/>
                <a:ext cx="560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Integrates</a:t>
                </a:r>
                <a:endParaRPr sz="1400" b="0" i="0" u="none" strike="noStrike" cap="none">
                  <a:solidFill>
                    <a:srgbClr val="000000"/>
                  </a:solidFill>
                  <a:latin typeface="Arial"/>
                  <a:ea typeface="Arial"/>
                  <a:cs typeface="Arial"/>
                  <a:sym typeface="Arial"/>
                </a:endParaRPr>
              </a:p>
            </p:txBody>
          </p:sp>
          <p:pic>
            <p:nvPicPr>
              <p:cNvPr id="257" name="Google Shape;257;g2828b2448ca_0_64"/>
              <p:cNvPicPr preferRelativeResize="0"/>
              <p:nvPr/>
            </p:nvPicPr>
            <p:blipFill rotWithShape="1">
              <a:blip r:embed="rId13">
                <a:alphaModFix/>
              </a:blip>
              <a:srcRect/>
              <a:stretch/>
            </p:blipFill>
            <p:spPr>
              <a:xfrm>
                <a:off x="4544199" y="3205845"/>
                <a:ext cx="197557" cy="197557"/>
              </a:xfrm>
              <a:prstGeom prst="rect">
                <a:avLst/>
              </a:prstGeom>
              <a:noFill/>
              <a:ln>
                <a:noFill/>
              </a:ln>
            </p:spPr>
          </p:pic>
          <p:sp>
            <p:nvSpPr>
              <p:cNvPr id="258" name="Google Shape;258;g2828b2448ca_0_64"/>
              <p:cNvSpPr txBox="1"/>
              <p:nvPr/>
            </p:nvSpPr>
            <p:spPr>
              <a:xfrm>
                <a:off x="4349479" y="3372211"/>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Connects</a:t>
                </a:r>
                <a:endParaRPr sz="1400" b="0" i="0" u="none" strike="noStrike" cap="none">
                  <a:solidFill>
                    <a:srgbClr val="000000"/>
                  </a:solidFill>
                  <a:latin typeface="Arial"/>
                  <a:ea typeface="Arial"/>
                  <a:cs typeface="Arial"/>
                  <a:sym typeface="Arial"/>
                </a:endParaRPr>
              </a:p>
            </p:txBody>
          </p:sp>
          <p:pic>
            <p:nvPicPr>
              <p:cNvPr id="259" name="Google Shape;259;g2828b2448ca_0_64"/>
              <p:cNvPicPr preferRelativeResize="0"/>
              <p:nvPr/>
            </p:nvPicPr>
            <p:blipFill rotWithShape="1">
              <a:blip r:embed="rId14">
                <a:alphaModFix/>
              </a:blip>
              <a:srcRect/>
              <a:stretch/>
            </p:blipFill>
            <p:spPr>
              <a:xfrm>
                <a:off x="2180129" y="3475281"/>
                <a:ext cx="324582" cy="324582"/>
              </a:xfrm>
              <a:prstGeom prst="rect">
                <a:avLst/>
              </a:prstGeom>
              <a:noFill/>
              <a:ln>
                <a:noFill/>
              </a:ln>
            </p:spPr>
          </p:pic>
          <p:sp>
            <p:nvSpPr>
              <p:cNvPr id="260" name="Google Shape;260;g2828b2448ca_0_64"/>
              <p:cNvSpPr txBox="1"/>
              <p:nvPr/>
            </p:nvSpPr>
            <p:spPr>
              <a:xfrm>
                <a:off x="2048921" y="3708299"/>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Reduces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Effort</a:t>
                </a:r>
                <a:endParaRPr sz="1400" b="0" i="0" u="none" strike="noStrike" cap="none">
                  <a:solidFill>
                    <a:srgbClr val="000000"/>
                  </a:solidFill>
                  <a:latin typeface="Arial"/>
                  <a:ea typeface="Arial"/>
                  <a:cs typeface="Arial"/>
                  <a:sym typeface="Arial"/>
                </a:endParaRPr>
              </a:p>
            </p:txBody>
          </p:sp>
          <p:pic>
            <p:nvPicPr>
              <p:cNvPr id="261" name="Google Shape;261;g2828b2448ca_0_64"/>
              <p:cNvPicPr preferRelativeResize="0"/>
              <p:nvPr/>
            </p:nvPicPr>
            <p:blipFill rotWithShape="1">
              <a:blip r:embed="rId15">
                <a:alphaModFix/>
              </a:blip>
              <a:srcRect/>
              <a:stretch/>
            </p:blipFill>
            <p:spPr>
              <a:xfrm>
                <a:off x="2638247" y="3365701"/>
                <a:ext cx="221046" cy="221046"/>
              </a:xfrm>
              <a:prstGeom prst="rect">
                <a:avLst/>
              </a:prstGeom>
              <a:noFill/>
              <a:ln>
                <a:noFill/>
              </a:ln>
            </p:spPr>
          </p:pic>
          <p:sp>
            <p:nvSpPr>
              <p:cNvPr id="262" name="Google Shape;262;g2828b2448ca_0_64"/>
              <p:cNvSpPr txBox="1"/>
              <p:nvPr/>
            </p:nvSpPr>
            <p:spPr>
              <a:xfrm>
                <a:off x="2517662" y="3584908"/>
                <a:ext cx="462300" cy="253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Avoids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Hassles</a:t>
                </a:r>
                <a:endParaRPr sz="1400" b="0" i="0" u="none" strike="noStrike" cap="none">
                  <a:solidFill>
                    <a:srgbClr val="000000"/>
                  </a:solidFill>
                  <a:latin typeface="Arial"/>
                  <a:ea typeface="Arial"/>
                  <a:cs typeface="Arial"/>
                  <a:sym typeface="Arial"/>
                </a:endParaRPr>
              </a:p>
            </p:txBody>
          </p:sp>
          <p:pic>
            <p:nvPicPr>
              <p:cNvPr id="263" name="Google Shape;263;g2828b2448ca_0_64"/>
              <p:cNvPicPr preferRelativeResize="0"/>
              <p:nvPr/>
            </p:nvPicPr>
            <p:blipFill rotWithShape="1">
              <a:blip r:embed="rId16">
                <a:alphaModFix/>
              </a:blip>
              <a:srcRect/>
              <a:stretch/>
            </p:blipFill>
            <p:spPr>
              <a:xfrm>
                <a:off x="3056527" y="3310272"/>
                <a:ext cx="183798" cy="183798"/>
              </a:xfrm>
              <a:prstGeom prst="rect">
                <a:avLst/>
              </a:prstGeom>
              <a:noFill/>
              <a:ln>
                <a:noFill/>
              </a:ln>
            </p:spPr>
          </p:pic>
          <p:sp>
            <p:nvSpPr>
              <p:cNvPr id="264" name="Google Shape;264;g2828b2448ca_0_64"/>
              <p:cNvSpPr txBox="1"/>
              <p:nvPr/>
            </p:nvSpPr>
            <p:spPr>
              <a:xfrm>
                <a:off x="2891359" y="3457256"/>
                <a:ext cx="514200" cy="253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Reduces Cost</a:t>
                </a:r>
                <a:endParaRPr sz="1400" b="0" i="0" u="none" strike="noStrike" cap="none">
                  <a:solidFill>
                    <a:srgbClr val="000000"/>
                  </a:solidFill>
                  <a:latin typeface="Arial"/>
                  <a:ea typeface="Arial"/>
                  <a:cs typeface="Arial"/>
                  <a:sym typeface="Arial"/>
                </a:endParaRPr>
              </a:p>
            </p:txBody>
          </p:sp>
          <p:pic>
            <p:nvPicPr>
              <p:cNvPr id="265" name="Google Shape;265;g2828b2448ca_0_64"/>
              <p:cNvPicPr preferRelativeResize="0"/>
              <p:nvPr/>
            </p:nvPicPr>
            <p:blipFill rotWithShape="1">
              <a:blip r:embed="rId17">
                <a:alphaModFix/>
              </a:blip>
              <a:srcRect/>
              <a:stretch/>
            </p:blipFill>
            <p:spPr>
              <a:xfrm>
                <a:off x="3478070" y="3260471"/>
                <a:ext cx="154100" cy="154100"/>
              </a:xfrm>
              <a:prstGeom prst="rect">
                <a:avLst/>
              </a:prstGeom>
              <a:noFill/>
              <a:ln>
                <a:noFill/>
              </a:ln>
            </p:spPr>
          </p:pic>
          <p:sp>
            <p:nvSpPr>
              <p:cNvPr id="266" name="Google Shape;266;g2828b2448ca_0_64"/>
              <p:cNvSpPr txBox="1"/>
              <p:nvPr/>
            </p:nvSpPr>
            <p:spPr>
              <a:xfrm>
                <a:off x="3289435" y="3414072"/>
                <a:ext cx="5142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Quality</a:t>
                </a:r>
                <a:endParaRPr sz="1400" b="0" i="0" u="none" strike="noStrike" cap="none">
                  <a:solidFill>
                    <a:srgbClr val="000000"/>
                  </a:solidFill>
                  <a:latin typeface="Arial"/>
                  <a:ea typeface="Arial"/>
                  <a:cs typeface="Arial"/>
                  <a:sym typeface="Arial"/>
                </a:endParaRPr>
              </a:p>
            </p:txBody>
          </p:sp>
          <p:pic>
            <p:nvPicPr>
              <p:cNvPr id="267" name="Google Shape;267;g2828b2448ca_0_64"/>
              <p:cNvPicPr preferRelativeResize="0"/>
              <p:nvPr/>
            </p:nvPicPr>
            <p:blipFill rotWithShape="1">
              <a:blip r:embed="rId18">
                <a:alphaModFix/>
              </a:blip>
              <a:srcRect/>
              <a:stretch/>
            </p:blipFill>
            <p:spPr>
              <a:xfrm>
                <a:off x="3835752" y="3333699"/>
                <a:ext cx="183378" cy="183378"/>
              </a:xfrm>
              <a:prstGeom prst="rect">
                <a:avLst/>
              </a:prstGeom>
              <a:noFill/>
              <a:ln>
                <a:noFill/>
              </a:ln>
            </p:spPr>
          </p:pic>
          <p:sp>
            <p:nvSpPr>
              <p:cNvPr id="268" name="Google Shape;268;g2828b2448ca_0_64"/>
              <p:cNvSpPr txBox="1"/>
              <p:nvPr/>
            </p:nvSpPr>
            <p:spPr>
              <a:xfrm>
                <a:off x="3670375" y="3504175"/>
                <a:ext cx="5142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Variety</a:t>
                </a:r>
                <a:endParaRPr sz="1400" b="0" i="0" u="none" strike="noStrike" cap="none">
                  <a:solidFill>
                    <a:srgbClr val="000000"/>
                  </a:solidFill>
                  <a:latin typeface="Arial"/>
                  <a:ea typeface="Arial"/>
                  <a:cs typeface="Arial"/>
                  <a:sym typeface="Arial"/>
                </a:endParaRPr>
              </a:p>
            </p:txBody>
          </p:sp>
          <p:grpSp>
            <p:nvGrpSpPr>
              <p:cNvPr id="269" name="Google Shape;269;g2828b2448ca_0_64"/>
              <p:cNvGrpSpPr/>
              <p:nvPr/>
            </p:nvGrpSpPr>
            <p:grpSpPr>
              <a:xfrm>
                <a:off x="4152708" y="3444539"/>
                <a:ext cx="252192" cy="156273"/>
                <a:chOff x="4144229" y="3461130"/>
                <a:chExt cx="252192" cy="156273"/>
              </a:xfrm>
            </p:grpSpPr>
            <p:pic>
              <p:nvPicPr>
                <p:cNvPr id="270" name="Google Shape;270;g2828b2448ca_0_64"/>
                <p:cNvPicPr preferRelativeResize="0"/>
                <p:nvPr/>
              </p:nvPicPr>
              <p:blipFill rotWithShape="1">
                <a:blip r:embed="rId19">
                  <a:alphaModFix/>
                </a:blip>
                <a:srcRect/>
                <a:stretch/>
              </p:blipFill>
              <p:spPr>
                <a:xfrm>
                  <a:off x="4144229" y="3461130"/>
                  <a:ext cx="144100" cy="144100"/>
                </a:xfrm>
                <a:prstGeom prst="rect">
                  <a:avLst/>
                </a:prstGeom>
                <a:noFill/>
                <a:ln>
                  <a:noFill/>
                </a:ln>
              </p:spPr>
            </p:pic>
            <p:pic>
              <p:nvPicPr>
                <p:cNvPr id="271" name="Google Shape;271;g2828b2448ca_0_64"/>
                <p:cNvPicPr preferRelativeResize="0"/>
                <p:nvPr/>
              </p:nvPicPr>
              <p:blipFill rotWithShape="1">
                <a:blip r:embed="rId20">
                  <a:alphaModFix/>
                </a:blip>
                <a:srcRect/>
                <a:stretch/>
              </p:blipFill>
              <p:spPr>
                <a:xfrm>
                  <a:off x="4259896" y="3480878"/>
                  <a:ext cx="136525" cy="136525"/>
                </a:xfrm>
                <a:prstGeom prst="rect">
                  <a:avLst/>
                </a:prstGeom>
                <a:noFill/>
                <a:ln>
                  <a:noFill/>
                </a:ln>
              </p:spPr>
            </p:pic>
          </p:grpSp>
          <p:sp>
            <p:nvSpPr>
              <p:cNvPr id="272" name="Google Shape;272;g2828b2448ca_0_64"/>
              <p:cNvSpPr txBox="1"/>
              <p:nvPr/>
            </p:nvSpPr>
            <p:spPr>
              <a:xfrm>
                <a:off x="4021737" y="3586239"/>
                <a:ext cx="514200" cy="225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Sensory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Appeal</a:t>
                </a:r>
                <a:endParaRPr sz="1400" b="0" i="0" u="none" strike="noStrike" cap="none">
                  <a:solidFill>
                    <a:srgbClr val="000000"/>
                  </a:solidFill>
                  <a:latin typeface="Arial"/>
                  <a:ea typeface="Arial"/>
                  <a:cs typeface="Arial"/>
                  <a:sym typeface="Arial"/>
                </a:endParaRPr>
              </a:p>
            </p:txBody>
          </p:sp>
          <p:pic>
            <p:nvPicPr>
              <p:cNvPr id="273" name="Google Shape;273;g2828b2448ca_0_64"/>
              <p:cNvPicPr preferRelativeResize="0"/>
              <p:nvPr/>
            </p:nvPicPr>
            <p:blipFill rotWithShape="1">
              <a:blip r:embed="rId21">
                <a:alphaModFix/>
              </a:blip>
              <a:srcRect/>
              <a:stretch/>
            </p:blipFill>
            <p:spPr>
              <a:xfrm flipH="1">
                <a:off x="4579374" y="3647512"/>
                <a:ext cx="148444" cy="148444"/>
              </a:xfrm>
              <a:prstGeom prst="rect">
                <a:avLst/>
              </a:prstGeom>
              <a:noFill/>
              <a:ln>
                <a:noFill/>
              </a:ln>
            </p:spPr>
          </p:pic>
          <p:sp>
            <p:nvSpPr>
              <p:cNvPr id="274" name="Google Shape;274;g2828b2448ca_0_64"/>
              <p:cNvSpPr txBox="1"/>
              <p:nvPr/>
            </p:nvSpPr>
            <p:spPr>
              <a:xfrm>
                <a:off x="4396529" y="3782892"/>
                <a:ext cx="5142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Informs</a:t>
                </a:r>
                <a:endParaRPr sz="1400" b="0" i="0" u="none" strike="noStrike" cap="none">
                  <a:solidFill>
                    <a:srgbClr val="000000"/>
                  </a:solidFill>
                  <a:latin typeface="Arial"/>
                  <a:ea typeface="Arial"/>
                  <a:cs typeface="Arial"/>
                  <a:sym typeface="Arial"/>
                </a:endParaRPr>
              </a:p>
            </p:txBody>
          </p:sp>
        </p:grpSp>
        <p:grpSp>
          <p:nvGrpSpPr>
            <p:cNvPr id="275" name="Google Shape;275;g2828b2448ca_0_64"/>
            <p:cNvGrpSpPr/>
            <p:nvPr/>
          </p:nvGrpSpPr>
          <p:grpSpPr>
            <a:xfrm>
              <a:off x="3333297" y="2270360"/>
              <a:ext cx="2928315" cy="965590"/>
              <a:chOff x="2051251" y="1827131"/>
              <a:chExt cx="2928315" cy="965590"/>
            </a:xfrm>
          </p:grpSpPr>
          <p:pic>
            <p:nvPicPr>
              <p:cNvPr id="276" name="Google Shape;276;g2828b2448ca_0_64"/>
              <p:cNvPicPr preferRelativeResize="0"/>
              <p:nvPr/>
            </p:nvPicPr>
            <p:blipFill rotWithShape="1">
              <a:blip r:embed="rId22">
                <a:alphaModFix/>
              </a:blip>
              <a:srcRect/>
              <a:stretch/>
            </p:blipFill>
            <p:spPr>
              <a:xfrm>
                <a:off x="2254887" y="2174092"/>
                <a:ext cx="179727" cy="179727"/>
              </a:xfrm>
              <a:prstGeom prst="rect">
                <a:avLst/>
              </a:prstGeom>
              <a:noFill/>
              <a:ln>
                <a:noFill/>
              </a:ln>
            </p:spPr>
          </p:pic>
          <p:sp>
            <p:nvSpPr>
              <p:cNvPr id="277" name="Google Shape;277;g2828b2448ca_0_64"/>
              <p:cNvSpPr txBox="1"/>
              <p:nvPr/>
            </p:nvSpPr>
            <p:spPr>
              <a:xfrm>
                <a:off x="2051251" y="2338616"/>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Reduces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Anxiety</a:t>
                </a:r>
                <a:endParaRPr sz="1400" b="0" i="0" u="none" strike="noStrike" cap="none">
                  <a:solidFill>
                    <a:srgbClr val="000000"/>
                  </a:solidFill>
                  <a:latin typeface="Arial"/>
                  <a:ea typeface="Arial"/>
                  <a:cs typeface="Arial"/>
                  <a:sym typeface="Arial"/>
                </a:endParaRPr>
              </a:p>
            </p:txBody>
          </p:sp>
          <p:pic>
            <p:nvPicPr>
              <p:cNvPr id="278" name="Google Shape;278;g2828b2448ca_0_64"/>
              <p:cNvPicPr preferRelativeResize="0"/>
              <p:nvPr/>
            </p:nvPicPr>
            <p:blipFill rotWithShape="1">
              <a:blip r:embed="rId23">
                <a:alphaModFix/>
              </a:blip>
              <a:srcRect/>
              <a:stretch/>
            </p:blipFill>
            <p:spPr>
              <a:xfrm>
                <a:off x="2637430" y="2041518"/>
                <a:ext cx="193495" cy="193495"/>
              </a:xfrm>
              <a:prstGeom prst="rect">
                <a:avLst/>
              </a:prstGeom>
              <a:noFill/>
              <a:ln>
                <a:noFill/>
              </a:ln>
            </p:spPr>
          </p:pic>
          <p:sp>
            <p:nvSpPr>
              <p:cNvPr id="279" name="Google Shape;279;g2828b2448ca_0_64"/>
              <p:cNvSpPr txBox="1"/>
              <p:nvPr/>
            </p:nvSpPr>
            <p:spPr>
              <a:xfrm>
                <a:off x="2440680" y="2226528"/>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Rewards</a:t>
                </a:r>
                <a:endParaRPr sz="1400" b="0" i="0" u="none" strike="noStrike" cap="none">
                  <a:solidFill>
                    <a:srgbClr val="000000"/>
                  </a:solidFill>
                  <a:latin typeface="Arial"/>
                  <a:ea typeface="Arial"/>
                  <a:cs typeface="Arial"/>
                  <a:sym typeface="Arial"/>
                </a:endParaRPr>
              </a:p>
            </p:txBody>
          </p:sp>
          <p:pic>
            <p:nvPicPr>
              <p:cNvPr id="280" name="Google Shape;280;g2828b2448ca_0_64"/>
              <p:cNvPicPr preferRelativeResize="0"/>
              <p:nvPr/>
            </p:nvPicPr>
            <p:blipFill rotWithShape="1">
              <a:blip r:embed="rId24">
                <a:alphaModFix/>
              </a:blip>
              <a:srcRect/>
              <a:stretch/>
            </p:blipFill>
            <p:spPr>
              <a:xfrm>
                <a:off x="3059129" y="1893099"/>
                <a:ext cx="208056" cy="208056"/>
              </a:xfrm>
              <a:prstGeom prst="rect">
                <a:avLst/>
              </a:prstGeom>
              <a:noFill/>
              <a:ln>
                <a:noFill/>
              </a:ln>
            </p:spPr>
          </p:pic>
          <p:sp>
            <p:nvSpPr>
              <p:cNvPr id="281" name="Google Shape;281;g2828b2448ca_0_64"/>
              <p:cNvSpPr txBox="1"/>
              <p:nvPr/>
            </p:nvSpPr>
            <p:spPr>
              <a:xfrm>
                <a:off x="2869659" y="2098526"/>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Nostalgia</a:t>
                </a:r>
                <a:endParaRPr sz="1400" b="0" i="0" u="none" strike="noStrike" cap="none">
                  <a:solidFill>
                    <a:srgbClr val="000000"/>
                  </a:solidFill>
                  <a:latin typeface="Arial"/>
                  <a:ea typeface="Arial"/>
                  <a:cs typeface="Arial"/>
                  <a:sym typeface="Arial"/>
                </a:endParaRPr>
              </a:p>
            </p:txBody>
          </p:sp>
          <p:pic>
            <p:nvPicPr>
              <p:cNvPr id="282" name="Google Shape;282;g2828b2448ca_0_64"/>
              <p:cNvPicPr preferRelativeResize="0"/>
              <p:nvPr/>
            </p:nvPicPr>
            <p:blipFill rotWithShape="1">
              <a:blip r:embed="rId25">
                <a:alphaModFix/>
              </a:blip>
              <a:srcRect/>
              <a:stretch/>
            </p:blipFill>
            <p:spPr>
              <a:xfrm>
                <a:off x="3497786" y="1827131"/>
                <a:ext cx="231532" cy="231532"/>
              </a:xfrm>
              <a:prstGeom prst="rect">
                <a:avLst/>
              </a:prstGeom>
              <a:noFill/>
              <a:ln>
                <a:noFill/>
              </a:ln>
            </p:spPr>
          </p:pic>
          <p:sp>
            <p:nvSpPr>
              <p:cNvPr id="283" name="Google Shape;283;g2828b2448ca_0_64"/>
              <p:cNvSpPr txBox="1"/>
              <p:nvPr/>
            </p:nvSpPr>
            <p:spPr>
              <a:xfrm>
                <a:off x="3320054" y="2035624"/>
                <a:ext cx="587100" cy="222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Design/</a:t>
                </a:r>
                <a:br>
                  <a:rPr lang="en-GB" sz="600" b="0" i="0" u="none" strike="noStrike" cap="none">
                    <a:solidFill>
                      <a:srgbClr val="000000"/>
                    </a:solidFill>
                    <a:latin typeface="Century Gothic"/>
                    <a:ea typeface="Century Gothic"/>
                    <a:cs typeface="Century Gothic"/>
                    <a:sym typeface="Century Gothic"/>
                  </a:rPr>
                </a:br>
                <a:r>
                  <a:rPr lang="en-GB" sz="600" b="0" i="0" u="none" strike="noStrike" cap="none">
                    <a:solidFill>
                      <a:srgbClr val="000000"/>
                    </a:solidFill>
                    <a:latin typeface="Century Gothic"/>
                    <a:ea typeface="Century Gothic"/>
                    <a:cs typeface="Century Gothic"/>
                    <a:sym typeface="Century Gothic"/>
                  </a:rPr>
                  <a:t>Aesthetics</a:t>
                </a:r>
                <a:endParaRPr sz="1400" b="0" i="0" u="none" strike="noStrike" cap="none">
                  <a:solidFill>
                    <a:srgbClr val="000000"/>
                  </a:solidFill>
                  <a:latin typeface="Arial"/>
                  <a:ea typeface="Arial"/>
                  <a:cs typeface="Arial"/>
                  <a:sym typeface="Arial"/>
                </a:endParaRPr>
              </a:p>
            </p:txBody>
          </p:sp>
          <p:pic>
            <p:nvPicPr>
              <p:cNvPr id="284" name="Google Shape;284;g2828b2448ca_0_64"/>
              <p:cNvPicPr preferRelativeResize="0"/>
              <p:nvPr/>
            </p:nvPicPr>
            <p:blipFill rotWithShape="1">
              <a:blip r:embed="rId26">
                <a:alphaModFix/>
              </a:blip>
              <a:srcRect/>
              <a:stretch/>
            </p:blipFill>
            <p:spPr>
              <a:xfrm>
                <a:off x="3986677" y="2018079"/>
                <a:ext cx="227999" cy="227999"/>
              </a:xfrm>
              <a:prstGeom prst="rect">
                <a:avLst/>
              </a:prstGeom>
              <a:noFill/>
              <a:ln>
                <a:noFill/>
              </a:ln>
            </p:spPr>
          </p:pic>
          <p:sp>
            <p:nvSpPr>
              <p:cNvPr id="285" name="Google Shape;285;g2828b2448ca_0_64"/>
              <p:cNvSpPr txBox="1"/>
              <p:nvPr/>
            </p:nvSpPr>
            <p:spPr>
              <a:xfrm>
                <a:off x="3733600" y="2249735"/>
                <a:ext cx="734100" cy="21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Badge </a:t>
                </a:r>
                <a:br>
                  <a:rPr lang="en-GB" sz="600" b="0" i="0" u="none" strike="noStrike" cap="none">
                    <a:solidFill>
                      <a:srgbClr val="000000"/>
                    </a:solidFill>
                    <a:latin typeface="Century Gothic"/>
                    <a:ea typeface="Century Gothic"/>
                    <a:cs typeface="Century Gothic"/>
                    <a:sym typeface="Century Gothic"/>
                  </a:rPr>
                </a:br>
                <a:r>
                  <a:rPr lang="en-GB" sz="600" b="0" i="0" u="none" strike="noStrike" cap="none">
                    <a:solidFill>
                      <a:srgbClr val="000000"/>
                    </a:solidFill>
                    <a:latin typeface="Century Gothic"/>
                    <a:ea typeface="Century Gothic"/>
                    <a:cs typeface="Century Gothic"/>
                    <a:sym typeface="Century Gothic"/>
                  </a:rPr>
                  <a:t>Value</a:t>
                </a:r>
                <a:endParaRPr sz="1400" b="0" i="0" u="none" strike="noStrike" cap="none">
                  <a:solidFill>
                    <a:srgbClr val="000000"/>
                  </a:solidFill>
                  <a:latin typeface="Arial"/>
                  <a:ea typeface="Arial"/>
                  <a:cs typeface="Arial"/>
                  <a:sym typeface="Arial"/>
                </a:endParaRPr>
              </a:p>
            </p:txBody>
          </p:sp>
          <p:pic>
            <p:nvPicPr>
              <p:cNvPr id="286" name="Google Shape;286;g2828b2448ca_0_64"/>
              <p:cNvPicPr preferRelativeResize="0"/>
              <p:nvPr/>
            </p:nvPicPr>
            <p:blipFill rotWithShape="1">
              <a:blip r:embed="rId27">
                <a:alphaModFix/>
              </a:blip>
              <a:srcRect/>
              <a:stretch/>
            </p:blipFill>
            <p:spPr>
              <a:xfrm>
                <a:off x="4498491" y="2172399"/>
                <a:ext cx="240105" cy="240105"/>
              </a:xfrm>
              <a:prstGeom prst="rect">
                <a:avLst/>
              </a:prstGeom>
              <a:noFill/>
              <a:ln>
                <a:noFill/>
              </a:ln>
            </p:spPr>
          </p:pic>
          <p:sp>
            <p:nvSpPr>
              <p:cNvPr id="287" name="Google Shape;287;g2828b2448ca_0_64"/>
              <p:cNvSpPr txBox="1"/>
              <p:nvPr/>
            </p:nvSpPr>
            <p:spPr>
              <a:xfrm>
                <a:off x="4245466" y="2370774"/>
                <a:ext cx="734100" cy="168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Wellness</a:t>
                </a:r>
                <a:endParaRPr sz="1400" b="0" i="0" u="none" strike="noStrike" cap="none">
                  <a:solidFill>
                    <a:srgbClr val="000000"/>
                  </a:solidFill>
                  <a:latin typeface="Arial"/>
                  <a:ea typeface="Arial"/>
                  <a:cs typeface="Arial"/>
                  <a:sym typeface="Arial"/>
                </a:endParaRPr>
              </a:p>
            </p:txBody>
          </p:sp>
          <p:pic>
            <p:nvPicPr>
              <p:cNvPr id="288" name="Google Shape;288;g2828b2448ca_0_64"/>
              <p:cNvPicPr preferRelativeResize="0"/>
              <p:nvPr/>
            </p:nvPicPr>
            <p:blipFill rotWithShape="1">
              <a:blip r:embed="rId28">
                <a:alphaModFix/>
              </a:blip>
              <a:srcRect/>
              <a:stretch/>
            </p:blipFill>
            <p:spPr>
              <a:xfrm>
                <a:off x="4261110" y="2433646"/>
                <a:ext cx="194068" cy="194068"/>
              </a:xfrm>
              <a:prstGeom prst="rect">
                <a:avLst/>
              </a:prstGeom>
              <a:noFill/>
              <a:ln>
                <a:noFill/>
              </a:ln>
            </p:spPr>
          </p:pic>
          <p:sp>
            <p:nvSpPr>
              <p:cNvPr id="289" name="Google Shape;289;g2828b2448ca_0_64"/>
              <p:cNvSpPr txBox="1"/>
              <p:nvPr/>
            </p:nvSpPr>
            <p:spPr>
              <a:xfrm>
                <a:off x="4032596" y="2580921"/>
                <a:ext cx="648600" cy="211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Therapeutic Value</a:t>
                </a:r>
                <a:endParaRPr sz="1400" b="0" i="0" u="none" strike="noStrike" cap="none">
                  <a:solidFill>
                    <a:srgbClr val="000000"/>
                  </a:solidFill>
                  <a:latin typeface="Arial"/>
                  <a:ea typeface="Arial"/>
                  <a:cs typeface="Arial"/>
                  <a:sym typeface="Arial"/>
                </a:endParaRPr>
              </a:p>
            </p:txBody>
          </p:sp>
          <p:pic>
            <p:nvPicPr>
              <p:cNvPr id="290" name="Google Shape;290;g2828b2448ca_0_64"/>
              <p:cNvPicPr preferRelativeResize="0"/>
              <p:nvPr/>
            </p:nvPicPr>
            <p:blipFill rotWithShape="1">
              <a:blip r:embed="rId29">
                <a:alphaModFix/>
              </a:blip>
              <a:srcRect/>
              <a:stretch/>
            </p:blipFill>
            <p:spPr>
              <a:xfrm>
                <a:off x="2540878" y="2452028"/>
                <a:ext cx="186859" cy="186859"/>
              </a:xfrm>
              <a:prstGeom prst="rect">
                <a:avLst/>
              </a:prstGeom>
              <a:noFill/>
              <a:ln>
                <a:noFill/>
              </a:ln>
            </p:spPr>
          </p:pic>
          <p:sp>
            <p:nvSpPr>
              <p:cNvPr id="291" name="Google Shape;291;g2828b2448ca_0_64"/>
              <p:cNvSpPr txBox="1"/>
              <p:nvPr/>
            </p:nvSpPr>
            <p:spPr>
              <a:xfrm>
                <a:off x="2189165" y="2616811"/>
                <a:ext cx="890400" cy="15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Entertainment</a:t>
                </a:r>
                <a:endParaRPr sz="1400" b="0" i="0" u="none" strike="noStrike" cap="none">
                  <a:solidFill>
                    <a:srgbClr val="000000"/>
                  </a:solidFill>
                  <a:latin typeface="Arial"/>
                  <a:ea typeface="Arial"/>
                  <a:cs typeface="Arial"/>
                  <a:sym typeface="Arial"/>
                </a:endParaRPr>
              </a:p>
            </p:txBody>
          </p:sp>
          <p:pic>
            <p:nvPicPr>
              <p:cNvPr id="292" name="Google Shape;292;g2828b2448ca_0_64"/>
              <p:cNvPicPr preferRelativeResize="0"/>
              <p:nvPr/>
            </p:nvPicPr>
            <p:blipFill rotWithShape="1">
              <a:blip r:embed="rId30">
                <a:alphaModFix/>
              </a:blip>
              <a:srcRect/>
              <a:stretch/>
            </p:blipFill>
            <p:spPr>
              <a:xfrm>
                <a:off x="3076963" y="2254733"/>
                <a:ext cx="183066" cy="183066"/>
              </a:xfrm>
              <a:prstGeom prst="rect">
                <a:avLst/>
              </a:prstGeom>
              <a:noFill/>
              <a:ln>
                <a:noFill/>
              </a:ln>
            </p:spPr>
          </p:pic>
          <p:sp>
            <p:nvSpPr>
              <p:cNvPr id="293" name="Google Shape;293;g2828b2448ca_0_64"/>
              <p:cNvSpPr txBox="1"/>
              <p:nvPr/>
            </p:nvSpPr>
            <p:spPr>
              <a:xfrm>
                <a:off x="2712828" y="2417762"/>
                <a:ext cx="890400" cy="146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Attractiveness</a:t>
                </a:r>
                <a:endParaRPr sz="1400" b="0" i="0" u="none" strike="noStrike" cap="none">
                  <a:solidFill>
                    <a:srgbClr val="000000"/>
                  </a:solidFill>
                  <a:latin typeface="Arial"/>
                  <a:ea typeface="Arial"/>
                  <a:cs typeface="Arial"/>
                  <a:sym typeface="Arial"/>
                </a:endParaRPr>
              </a:p>
            </p:txBody>
          </p:sp>
          <p:pic>
            <p:nvPicPr>
              <p:cNvPr id="294" name="Google Shape;294;g2828b2448ca_0_64"/>
              <p:cNvPicPr preferRelativeResize="0"/>
              <p:nvPr/>
            </p:nvPicPr>
            <p:blipFill rotWithShape="1">
              <a:blip r:embed="rId31">
                <a:alphaModFix/>
              </a:blip>
              <a:srcRect/>
              <a:stretch/>
            </p:blipFill>
            <p:spPr>
              <a:xfrm>
                <a:off x="3685116" y="2275557"/>
                <a:ext cx="233370" cy="233370"/>
              </a:xfrm>
              <a:prstGeom prst="rect">
                <a:avLst/>
              </a:prstGeom>
              <a:noFill/>
              <a:ln>
                <a:noFill/>
              </a:ln>
            </p:spPr>
          </p:pic>
          <p:sp>
            <p:nvSpPr>
              <p:cNvPr id="295" name="Google Shape;295;g2828b2448ca_0_64"/>
              <p:cNvSpPr txBox="1"/>
              <p:nvPr/>
            </p:nvSpPr>
            <p:spPr>
              <a:xfrm>
                <a:off x="3508302" y="2462216"/>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Access</a:t>
                </a:r>
                <a:endParaRPr sz="1400" b="0" i="0" u="none" strike="noStrike" cap="none">
                  <a:solidFill>
                    <a:srgbClr val="000000"/>
                  </a:solidFill>
                  <a:latin typeface="Arial"/>
                  <a:ea typeface="Arial"/>
                  <a:cs typeface="Arial"/>
                  <a:sym typeface="Arial"/>
                </a:endParaRPr>
              </a:p>
            </p:txBody>
          </p:sp>
        </p:grpSp>
        <p:grpSp>
          <p:nvGrpSpPr>
            <p:cNvPr id="296" name="Google Shape;296;g2828b2448ca_0_64"/>
            <p:cNvGrpSpPr/>
            <p:nvPr/>
          </p:nvGrpSpPr>
          <p:grpSpPr>
            <a:xfrm>
              <a:off x="3316967" y="1523269"/>
              <a:ext cx="2865713" cy="766399"/>
              <a:chOff x="2034921" y="1080040"/>
              <a:chExt cx="2865713" cy="766399"/>
            </a:xfrm>
          </p:grpSpPr>
          <p:pic>
            <p:nvPicPr>
              <p:cNvPr id="297" name="Google Shape;297;g2828b2448ca_0_64"/>
              <p:cNvPicPr preferRelativeResize="0"/>
              <p:nvPr/>
            </p:nvPicPr>
            <p:blipFill rotWithShape="1">
              <a:blip r:embed="rId32">
                <a:alphaModFix/>
              </a:blip>
              <a:srcRect/>
              <a:stretch/>
            </p:blipFill>
            <p:spPr>
              <a:xfrm>
                <a:off x="2177333" y="1393670"/>
                <a:ext cx="302172" cy="302172"/>
              </a:xfrm>
              <a:prstGeom prst="rect">
                <a:avLst/>
              </a:prstGeom>
              <a:noFill/>
              <a:ln>
                <a:noFill/>
              </a:ln>
            </p:spPr>
          </p:pic>
          <p:sp>
            <p:nvSpPr>
              <p:cNvPr id="298" name="Google Shape;298;g2828b2448ca_0_64"/>
              <p:cNvSpPr txBox="1"/>
              <p:nvPr/>
            </p:nvSpPr>
            <p:spPr>
              <a:xfrm>
                <a:off x="2034921" y="1693439"/>
                <a:ext cx="5871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Provides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Hope</a:t>
                </a:r>
                <a:endParaRPr sz="1400" b="0" i="0" u="none" strike="noStrike" cap="none">
                  <a:solidFill>
                    <a:srgbClr val="000000"/>
                  </a:solidFill>
                  <a:latin typeface="Arial"/>
                  <a:ea typeface="Arial"/>
                  <a:cs typeface="Arial"/>
                  <a:sym typeface="Arial"/>
                </a:endParaRPr>
              </a:p>
            </p:txBody>
          </p:sp>
          <p:pic>
            <p:nvPicPr>
              <p:cNvPr id="299" name="Google Shape;299;g2828b2448ca_0_64"/>
              <p:cNvPicPr preferRelativeResize="0"/>
              <p:nvPr/>
            </p:nvPicPr>
            <p:blipFill rotWithShape="1">
              <a:blip r:embed="rId33">
                <a:alphaModFix/>
              </a:blip>
              <a:srcRect/>
              <a:stretch/>
            </p:blipFill>
            <p:spPr>
              <a:xfrm>
                <a:off x="2769637" y="1231118"/>
                <a:ext cx="226250" cy="226250"/>
              </a:xfrm>
              <a:prstGeom prst="rect">
                <a:avLst/>
              </a:prstGeom>
              <a:noFill/>
              <a:ln>
                <a:noFill/>
              </a:ln>
            </p:spPr>
          </p:pic>
          <p:sp>
            <p:nvSpPr>
              <p:cNvPr id="300" name="Google Shape;300;g2828b2448ca_0_64"/>
              <p:cNvSpPr txBox="1"/>
              <p:nvPr/>
            </p:nvSpPr>
            <p:spPr>
              <a:xfrm>
                <a:off x="2537896" y="1445292"/>
                <a:ext cx="6897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Self-actualisation</a:t>
                </a:r>
                <a:endParaRPr sz="1400" b="0" i="0" u="none" strike="noStrike" cap="none">
                  <a:solidFill>
                    <a:srgbClr val="000000"/>
                  </a:solidFill>
                  <a:latin typeface="Arial"/>
                  <a:ea typeface="Arial"/>
                  <a:cs typeface="Arial"/>
                  <a:sym typeface="Arial"/>
                </a:endParaRPr>
              </a:p>
            </p:txBody>
          </p:sp>
          <p:pic>
            <p:nvPicPr>
              <p:cNvPr id="301" name="Google Shape;301;g2828b2448ca_0_64"/>
              <p:cNvPicPr preferRelativeResize="0"/>
              <p:nvPr/>
            </p:nvPicPr>
            <p:blipFill rotWithShape="1">
              <a:blip r:embed="rId34">
                <a:alphaModFix/>
              </a:blip>
              <a:srcRect/>
              <a:stretch/>
            </p:blipFill>
            <p:spPr>
              <a:xfrm>
                <a:off x="3304772" y="1080040"/>
                <a:ext cx="307456" cy="307456"/>
              </a:xfrm>
              <a:prstGeom prst="rect">
                <a:avLst/>
              </a:prstGeom>
              <a:noFill/>
              <a:ln>
                <a:noFill/>
              </a:ln>
            </p:spPr>
          </p:pic>
          <p:sp>
            <p:nvSpPr>
              <p:cNvPr id="302" name="Google Shape;302;g2828b2448ca_0_64"/>
              <p:cNvSpPr txBox="1"/>
              <p:nvPr/>
            </p:nvSpPr>
            <p:spPr>
              <a:xfrm>
                <a:off x="3113635" y="1373144"/>
                <a:ext cx="6897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Motivation</a:t>
                </a:r>
                <a:endParaRPr sz="1400" b="0" i="0" u="none" strike="noStrike" cap="none">
                  <a:solidFill>
                    <a:srgbClr val="000000"/>
                  </a:solidFill>
                  <a:latin typeface="Arial"/>
                  <a:ea typeface="Arial"/>
                  <a:cs typeface="Arial"/>
                  <a:sym typeface="Arial"/>
                </a:endParaRPr>
              </a:p>
            </p:txBody>
          </p:sp>
          <p:pic>
            <p:nvPicPr>
              <p:cNvPr id="303" name="Google Shape;303;g2828b2448ca_0_64"/>
              <p:cNvPicPr preferRelativeResize="0"/>
              <p:nvPr/>
            </p:nvPicPr>
            <p:blipFill rotWithShape="1">
              <a:blip r:embed="rId35">
                <a:alphaModFix/>
              </a:blip>
              <a:srcRect/>
              <a:stretch/>
            </p:blipFill>
            <p:spPr>
              <a:xfrm>
                <a:off x="3920409" y="1281438"/>
                <a:ext cx="189660" cy="189660"/>
              </a:xfrm>
              <a:prstGeom prst="rect">
                <a:avLst/>
              </a:prstGeom>
              <a:noFill/>
              <a:ln>
                <a:noFill/>
              </a:ln>
            </p:spPr>
          </p:pic>
          <p:sp>
            <p:nvSpPr>
              <p:cNvPr id="304" name="Google Shape;304;g2828b2448ca_0_64"/>
              <p:cNvSpPr txBox="1"/>
              <p:nvPr/>
            </p:nvSpPr>
            <p:spPr>
              <a:xfrm>
                <a:off x="3670375" y="1455883"/>
                <a:ext cx="6897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Heirloom</a:t>
                </a:r>
                <a:endParaRPr sz="1400" b="0" i="0" u="none" strike="noStrike" cap="none">
                  <a:solidFill>
                    <a:srgbClr val="000000"/>
                  </a:solidFill>
                  <a:latin typeface="Arial"/>
                  <a:ea typeface="Arial"/>
                  <a:cs typeface="Arial"/>
                  <a:sym typeface="Arial"/>
                </a:endParaRPr>
              </a:p>
            </p:txBody>
          </p:sp>
          <p:pic>
            <p:nvPicPr>
              <p:cNvPr id="305" name="Google Shape;305;g2828b2448ca_0_64"/>
              <p:cNvPicPr preferRelativeResize="0"/>
              <p:nvPr/>
            </p:nvPicPr>
            <p:blipFill rotWithShape="1">
              <a:blip r:embed="rId36">
                <a:alphaModFix/>
              </a:blip>
              <a:srcRect/>
              <a:stretch/>
            </p:blipFill>
            <p:spPr>
              <a:xfrm>
                <a:off x="4418151" y="1407923"/>
                <a:ext cx="228319" cy="228319"/>
              </a:xfrm>
              <a:prstGeom prst="rect">
                <a:avLst/>
              </a:prstGeom>
              <a:noFill/>
              <a:ln>
                <a:noFill/>
              </a:ln>
            </p:spPr>
          </p:pic>
          <p:sp>
            <p:nvSpPr>
              <p:cNvPr id="306" name="Google Shape;306;g2828b2448ca_0_64"/>
              <p:cNvSpPr txBox="1"/>
              <p:nvPr/>
            </p:nvSpPr>
            <p:spPr>
              <a:xfrm>
                <a:off x="4164134" y="1630623"/>
                <a:ext cx="736500" cy="15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Affiliation &amp; belonging</a:t>
                </a:r>
                <a:endParaRPr sz="1400" b="0" i="0" u="none" strike="noStrike" cap="none">
                  <a:solidFill>
                    <a:srgbClr val="000000"/>
                  </a:solidFill>
                  <a:latin typeface="Arial"/>
                  <a:ea typeface="Arial"/>
                  <a:cs typeface="Arial"/>
                  <a:sym typeface="Arial"/>
                </a:endParaRPr>
              </a:p>
            </p:txBody>
          </p:sp>
        </p:grpSp>
        <p:grpSp>
          <p:nvGrpSpPr>
            <p:cNvPr id="307" name="Google Shape;307;g2828b2448ca_0_64"/>
            <p:cNvGrpSpPr/>
            <p:nvPr/>
          </p:nvGrpSpPr>
          <p:grpSpPr>
            <a:xfrm>
              <a:off x="4304499" y="955655"/>
              <a:ext cx="1045992" cy="297019"/>
              <a:chOff x="3022453" y="512426"/>
              <a:chExt cx="1045992" cy="297019"/>
            </a:xfrm>
          </p:grpSpPr>
          <p:sp>
            <p:nvSpPr>
              <p:cNvPr id="308" name="Google Shape;308;g2828b2448ca_0_64"/>
              <p:cNvSpPr txBox="1"/>
              <p:nvPr/>
            </p:nvSpPr>
            <p:spPr>
              <a:xfrm>
                <a:off x="3283945" y="515008"/>
                <a:ext cx="784500" cy="15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Self-</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600"/>
                  <a:buFont typeface="Arial"/>
                  <a:buNone/>
                </a:pPr>
                <a:r>
                  <a:rPr lang="en-GB" sz="600" b="0" i="0" u="none" strike="noStrike" cap="none">
                    <a:solidFill>
                      <a:srgbClr val="000000"/>
                    </a:solidFill>
                    <a:latin typeface="Century Gothic"/>
                    <a:ea typeface="Century Gothic"/>
                    <a:cs typeface="Century Gothic"/>
                    <a:sym typeface="Century Gothic"/>
                  </a:rPr>
                  <a:t>Transcendence</a:t>
                </a:r>
                <a:endParaRPr sz="1400" b="0" i="0" u="none" strike="noStrike" cap="none">
                  <a:solidFill>
                    <a:srgbClr val="000000"/>
                  </a:solidFill>
                  <a:latin typeface="Arial"/>
                  <a:ea typeface="Arial"/>
                  <a:cs typeface="Arial"/>
                  <a:sym typeface="Arial"/>
                </a:endParaRPr>
              </a:p>
            </p:txBody>
          </p:sp>
          <p:pic>
            <p:nvPicPr>
              <p:cNvPr id="309" name="Google Shape;309;g2828b2448ca_0_64"/>
              <p:cNvPicPr preferRelativeResize="0"/>
              <p:nvPr/>
            </p:nvPicPr>
            <p:blipFill rotWithShape="1">
              <a:blip r:embed="rId37">
                <a:alphaModFix/>
              </a:blip>
              <a:srcRect/>
              <a:stretch/>
            </p:blipFill>
            <p:spPr>
              <a:xfrm>
                <a:off x="3022453" y="512426"/>
                <a:ext cx="284875" cy="297019"/>
              </a:xfrm>
              <a:prstGeom prst="rect">
                <a:avLst/>
              </a:prstGeom>
              <a:noFill/>
              <a:ln>
                <a:noFill/>
              </a:ln>
            </p:spPr>
          </p:pic>
        </p:grpSp>
      </p:grpSp>
      <p:sp>
        <p:nvSpPr>
          <p:cNvPr id="310" name="Google Shape;310;g2828b2448ca_0_64"/>
          <p:cNvSpPr/>
          <p:nvPr/>
        </p:nvSpPr>
        <p:spPr>
          <a:xfrm>
            <a:off x="5408625" y="2906475"/>
            <a:ext cx="609900" cy="245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2828b2448ca_0_64"/>
          <p:cNvSpPr/>
          <p:nvPr/>
        </p:nvSpPr>
        <p:spPr>
          <a:xfrm>
            <a:off x="5640550" y="1557550"/>
            <a:ext cx="709200" cy="245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2828b2448ca_0_64"/>
          <p:cNvSpPr/>
          <p:nvPr/>
        </p:nvSpPr>
        <p:spPr>
          <a:xfrm>
            <a:off x="6860150" y="3509575"/>
            <a:ext cx="609900" cy="245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1e822cb96eb_0_98"/>
          <p:cNvSpPr txBox="1"/>
          <p:nvPr/>
        </p:nvSpPr>
        <p:spPr>
          <a:xfrm>
            <a:off x="1059526" y="335925"/>
            <a:ext cx="6723300" cy="61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0" i="0" u="none" strike="noStrike" cap="none">
                <a:solidFill>
                  <a:schemeClr val="dk1"/>
                </a:solidFill>
                <a:latin typeface="Century Gothic"/>
                <a:ea typeface="Century Gothic"/>
                <a:cs typeface="Century Gothic"/>
                <a:sym typeface="Century Gothic"/>
              </a:rPr>
              <a:t>AT THE HEART OF THE SHIFT, </a:t>
            </a:r>
            <a:endParaRPr sz="28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dk1"/>
              </a:buClr>
              <a:buSzPts val="2800"/>
              <a:buFont typeface="Arial"/>
              <a:buNone/>
            </a:pPr>
            <a:r>
              <a:rPr lang="en-GB" sz="2800" b="0" i="0" u="none" strike="noStrike" cap="none">
                <a:solidFill>
                  <a:schemeClr val="dk1"/>
                </a:solidFill>
                <a:latin typeface="Century Gothic"/>
                <a:ea typeface="Century Gothic"/>
                <a:cs typeface="Century Gothic"/>
                <a:sym typeface="Century Gothic"/>
              </a:rPr>
              <a:t>A CHANGE IN </a:t>
            </a:r>
            <a:r>
              <a:rPr lang="en-GB" sz="2800" b="0" i="0" u="none" strike="noStrike" cap="none">
                <a:solidFill>
                  <a:schemeClr val="accent1"/>
                </a:solidFill>
                <a:latin typeface="Century Gothic"/>
                <a:ea typeface="Century Gothic"/>
                <a:cs typeface="Century Gothic"/>
                <a:sym typeface="Century Gothic"/>
              </a:rPr>
              <a:t>PERSPECTIVE</a:t>
            </a:r>
            <a:endParaRPr sz="1400" b="0" i="0" u="none" strike="noStrike" cap="none">
              <a:solidFill>
                <a:schemeClr val="accent1"/>
              </a:solidFill>
              <a:latin typeface="Arial"/>
              <a:ea typeface="Arial"/>
              <a:cs typeface="Arial"/>
              <a:sym typeface="Arial"/>
            </a:endParaRPr>
          </a:p>
        </p:txBody>
      </p:sp>
      <p:sp>
        <p:nvSpPr>
          <p:cNvPr id="319" name="Google Shape;319;g1e822cb96eb_0_98"/>
          <p:cNvSpPr/>
          <p:nvPr/>
        </p:nvSpPr>
        <p:spPr>
          <a:xfrm>
            <a:off x="1059525" y="1711300"/>
            <a:ext cx="7723200" cy="18756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accent1"/>
                </a:solidFill>
                <a:latin typeface="Century Gothic"/>
                <a:ea typeface="Century Gothic"/>
                <a:cs typeface="Century Gothic"/>
                <a:sym typeface="Century Gothic"/>
              </a:rPr>
              <a:t>COMFORTABLE JUST DOING ME</a:t>
            </a:r>
            <a:endParaRPr sz="3000" b="0" i="0" u="none" strike="noStrike" cap="none">
              <a:solidFill>
                <a:schemeClr val="accent1"/>
              </a:solidFill>
              <a:latin typeface="Century Gothic"/>
              <a:ea typeface="Century Gothic"/>
              <a:cs typeface="Century Gothic"/>
              <a:sym typeface="Century Gothic"/>
            </a:endParaRPr>
          </a:p>
        </p:txBody>
      </p:sp>
      <p:sp>
        <p:nvSpPr>
          <p:cNvPr id="320" name="Google Shape;320;g1e822cb96eb_0_98"/>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 change in perspective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e83b44dc28_0_15"/>
          <p:cNvSpPr txBox="1"/>
          <p:nvPr/>
        </p:nvSpPr>
        <p:spPr>
          <a:xfrm>
            <a:off x="1059526" y="335925"/>
            <a:ext cx="6723300" cy="61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0" i="0" u="none" strike="noStrike" cap="none">
                <a:solidFill>
                  <a:schemeClr val="dk1"/>
                </a:solidFill>
                <a:latin typeface="Century Gothic"/>
                <a:ea typeface="Century Gothic"/>
                <a:cs typeface="Century Gothic"/>
                <a:sym typeface="Century Gothic"/>
              </a:rPr>
              <a:t>ONE CENTRAL SHIFT, </a:t>
            </a:r>
            <a:endParaRPr sz="28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dk1"/>
              </a:buClr>
              <a:buSzPts val="2800"/>
              <a:buFont typeface="Arial"/>
              <a:buNone/>
            </a:pPr>
            <a:r>
              <a:rPr lang="en-GB" sz="2800" b="0" i="0" u="none" strike="noStrike" cap="none">
                <a:solidFill>
                  <a:schemeClr val="accent1"/>
                </a:solidFill>
                <a:latin typeface="Century Gothic"/>
                <a:ea typeface="Century Gothic"/>
                <a:cs typeface="Century Gothic"/>
                <a:sym typeface="Century Gothic"/>
              </a:rPr>
              <a:t>FIVE DIFFERENT EXPRESSIONS</a:t>
            </a:r>
            <a:r>
              <a:rPr lang="en-GB" sz="2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327" name="Google Shape;327;g1e83b44dc28_0_15"/>
          <p:cNvSpPr/>
          <p:nvPr/>
        </p:nvSpPr>
        <p:spPr>
          <a:xfrm>
            <a:off x="725600" y="2998000"/>
            <a:ext cx="8362800" cy="320100"/>
          </a:xfrm>
          <a:prstGeom prst="lef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g1e83b44dc28_0_15"/>
          <p:cNvSpPr/>
          <p:nvPr/>
        </p:nvSpPr>
        <p:spPr>
          <a:xfrm>
            <a:off x="1059525" y="1585600"/>
            <a:ext cx="7723200" cy="4527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accent1"/>
                </a:solidFill>
                <a:latin typeface="Century Gothic"/>
                <a:ea typeface="Century Gothic"/>
                <a:cs typeface="Century Gothic"/>
                <a:sym typeface="Century Gothic"/>
              </a:rPr>
              <a:t>COMFORTABLE JUST DOING ME</a:t>
            </a:r>
            <a:endParaRPr sz="1400" b="0" i="0" u="none" strike="noStrike" cap="none">
              <a:solidFill>
                <a:schemeClr val="accent1"/>
              </a:solidFill>
              <a:latin typeface="Century Gothic"/>
              <a:ea typeface="Century Gothic"/>
              <a:cs typeface="Century Gothic"/>
              <a:sym typeface="Century Gothic"/>
            </a:endParaRPr>
          </a:p>
        </p:txBody>
      </p:sp>
      <p:sp>
        <p:nvSpPr>
          <p:cNvPr id="329" name="Google Shape;329;g1e83b44dc28_0_15"/>
          <p:cNvSpPr/>
          <p:nvPr/>
        </p:nvSpPr>
        <p:spPr>
          <a:xfrm>
            <a:off x="10595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THE PRIDE OF SELF-RELIANCE</a:t>
            </a:r>
            <a:endParaRPr sz="1200" b="0" i="0" u="none" strike="noStrike" cap="none">
              <a:solidFill>
                <a:srgbClr val="000000"/>
              </a:solidFill>
              <a:latin typeface="Century Gothic"/>
              <a:ea typeface="Century Gothic"/>
              <a:cs typeface="Century Gothic"/>
              <a:sym typeface="Century Gothic"/>
            </a:endParaRPr>
          </a:p>
        </p:txBody>
      </p:sp>
      <p:sp>
        <p:nvSpPr>
          <p:cNvPr id="330" name="Google Shape;330;g1e83b44dc28_0_15"/>
          <p:cNvSpPr/>
          <p:nvPr/>
        </p:nvSpPr>
        <p:spPr>
          <a:xfrm>
            <a:off x="41983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SUBURGATORY RULES</a:t>
            </a:r>
            <a:endParaRPr sz="1200" b="0" i="0" u="none" strike="noStrike" cap="none">
              <a:solidFill>
                <a:srgbClr val="000000"/>
              </a:solidFill>
              <a:latin typeface="Century Gothic"/>
              <a:ea typeface="Century Gothic"/>
              <a:cs typeface="Century Gothic"/>
              <a:sym typeface="Century Gothic"/>
            </a:endParaRPr>
          </a:p>
        </p:txBody>
      </p:sp>
      <p:sp>
        <p:nvSpPr>
          <p:cNvPr id="331" name="Google Shape;331;g1e83b44dc28_0_15"/>
          <p:cNvSpPr/>
          <p:nvPr/>
        </p:nvSpPr>
        <p:spPr>
          <a:xfrm>
            <a:off x="73371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WHO SAYS I CAN’T?</a:t>
            </a:r>
            <a:endParaRPr sz="1200" b="0" i="0" u="none" strike="noStrike" cap="none">
              <a:solidFill>
                <a:srgbClr val="000000"/>
              </a:solidFill>
              <a:latin typeface="Century Gothic"/>
              <a:ea typeface="Century Gothic"/>
              <a:cs typeface="Century Gothic"/>
              <a:sym typeface="Century Gothic"/>
            </a:endParaRPr>
          </a:p>
        </p:txBody>
      </p:sp>
      <p:sp>
        <p:nvSpPr>
          <p:cNvPr id="332" name="Google Shape;332;g1e83b44dc28_0_15"/>
          <p:cNvSpPr/>
          <p:nvPr/>
        </p:nvSpPr>
        <p:spPr>
          <a:xfrm>
            <a:off x="2628913"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FLIP-FLOPPING AROUND</a:t>
            </a:r>
            <a:endParaRPr sz="1200" b="0" i="0" u="none" strike="noStrike" cap="none">
              <a:solidFill>
                <a:srgbClr val="000000"/>
              </a:solidFill>
              <a:latin typeface="Century Gothic"/>
              <a:ea typeface="Century Gothic"/>
              <a:cs typeface="Century Gothic"/>
              <a:sym typeface="Century Gothic"/>
            </a:endParaRPr>
          </a:p>
        </p:txBody>
      </p:sp>
      <p:sp>
        <p:nvSpPr>
          <p:cNvPr id="333" name="Google Shape;333;g1e83b44dc28_0_15"/>
          <p:cNvSpPr/>
          <p:nvPr/>
        </p:nvSpPr>
        <p:spPr>
          <a:xfrm>
            <a:off x="5767725" y="2192375"/>
            <a:ext cx="1445700" cy="2022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entury Gothic"/>
                <a:ea typeface="Century Gothic"/>
                <a:cs typeface="Century Gothic"/>
                <a:sym typeface="Century Gothic"/>
              </a:rPr>
              <a:t>CONSCIOUS DECISION MAKING</a:t>
            </a:r>
            <a:endParaRPr sz="1200" b="0" i="0" u="none" strike="noStrike" cap="none">
              <a:solidFill>
                <a:srgbClr val="000000"/>
              </a:solidFill>
              <a:latin typeface="Century Gothic"/>
              <a:ea typeface="Century Gothic"/>
              <a:cs typeface="Century Gothic"/>
              <a:sym typeface="Century Gothic"/>
            </a:endParaRPr>
          </a:p>
        </p:txBody>
      </p:sp>
      <p:sp>
        <p:nvSpPr>
          <p:cNvPr id="334" name="Google Shape;334;g1e83b44dc28_0_15"/>
          <p:cNvSpPr txBox="1">
            <a:spLocks noGrp="1"/>
          </p:cNvSpPr>
          <p:nvPr>
            <p:ph type="title"/>
          </p:nvPr>
        </p:nvSpPr>
        <p:spPr>
          <a:xfrm rot="-5400000">
            <a:off x="-2233820" y="2430450"/>
            <a:ext cx="5143500" cy="28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GB"/>
              <a:t>A change in perspective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1_itv Creative Widescreen v2.0">
  <a:themeElements>
    <a:clrScheme name="ITV Race To The Top">
      <a:dk1>
        <a:srgbClr val="000000"/>
      </a:dk1>
      <a:lt1>
        <a:srgbClr val="FFFFFF"/>
      </a:lt1>
      <a:dk2>
        <a:srgbClr val="000000"/>
      </a:dk2>
      <a:lt2>
        <a:srgbClr val="FFFFFF"/>
      </a:lt2>
      <a:accent1>
        <a:srgbClr val="F9A345"/>
      </a:accent1>
      <a:accent2>
        <a:srgbClr val="EDEDED"/>
      </a:accent2>
      <a:accent3>
        <a:srgbClr val="262A32"/>
      </a:accent3>
      <a:accent4>
        <a:srgbClr val="7EE2CA"/>
      </a:accent4>
      <a:accent5>
        <a:srgbClr val="53BFA1"/>
      </a:accent5>
      <a:accent6>
        <a:srgbClr val="2C997B"/>
      </a:accent6>
      <a:hlink>
        <a:srgbClr val="83878B"/>
      </a:hlink>
      <a:folHlink>
        <a:srgbClr val="838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3707</Words>
  <Application>Microsoft Macintosh PowerPoint</Application>
  <PresentationFormat>On-screen Show (16:9)</PresentationFormat>
  <Paragraphs>433</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Arial</vt:lpstr>
      <vt:lpstr>Montserrat Medium</vt:lpstr>
      <vt:lpstr>Montserrat</vt:lpstr>
      <vt:lpstr>Times New Roman</vt:lpstr>
      <vt:lpstr>Century Gothic</vt:lpstr>
      <vt:lpstr>1_itv Creative Widescreen v2.0</vt:lpstr>
      <vt:lpstr>PowerPoint Presentation</vt:lpstr>
      <vt:lpstr>Power to the people</vt:lpstr>
      <vt:lpstr>Wave three</vt:lpstr>
      <vt:lpstr>What does value mean?</vt:lpstr>
      <vt:lpstr> Mainstream Audience Segmentation</vt:lpstr>
      <vt:lpstr>Switching Behaviours</vt:lpstr>
      <vt:lpstr>The dynamics of value</vt:lpstr>
      <vt:lpstr>A change in perspective</vt:lpstr>
      <vt:lpstr>A change in perspective</vt:lpstr>
      <vt:lpstr>Self-reliance</vt:lpstr>
      <vt:lpstr>Self-reliance</vt:lpstr>
      <vt:lpstr>Self-reliance</vt:lpstr>
      <vt:lpstr>Self-reliance</vt:lpstr>
      <vt:lpstr>Making our own minds up</vt:lpstr>
      <vt:lpstr>Making our own minds up</vt:lpstr>
      <vt:lpstr>Making our own minds up</vt:lpstr>
      <vt:lpstr>Making our own minds up</vt:lpstr>
      <vt:lpstr>Comfortable with life</vt:lpstr>
      <vt:lpstr>Comfortable with life</vt:lpstr>
      <vt:lpstr>Comfortable with life</vt:lpstr>
      <vt:lpstr>Comfortable with life</vt:lpstr>
      <vt:lpstr>Slowing down</vt:lpstr>
      <vt:lpstr>Slowing down</vt:lpstr>
      <vt:lpstr>Slowing down</vt:lpstr>
      <vt:lpstr>Slowing down</vt:lpstr>
      <vt:lpstr>An occasional bit of self-indulgence</vt:lpstr>
      <vt:lpstr>An occasional bit of self-indulgence</vt:lpstr>
      <vt:lpstr>An occasional bit of self-indulgence</vt:lpstr>
      <vt:lpstr>An occasional bit of self-indulgence</vt:lpstr>
      <vt:lpstr>A change in perspective</vt:lpstr>
      <vt:lpstr>What does value mean?</vt:lpstr>
      <vt:lpstr>PowerPoint Presentation</vt:lpstr>
      <vt:lpstr>Race to the Top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Richter</dc:creator>
  <cp:lastModifiedBy>Laila Hodd</cp:lastModifiedBy>
  <cp:revision>1</cp:revision>
  <dcterms:created xsi:type="dcterms:W3CDTF">2012-10-22T12:52:42Z</dcterms:created>
  <dcterms:modified xsi:type="dcterms:W3CDTF">2023-10-24T09:16:25Z</dcterms:modified>
</cp:coreProperties>
</file>